
<file path=[Content_Types].xml><?xml version="1.0" encoding="utf-8"?>
<Types xmlns="http://schemas.openxmlformats.org/package/2006/content-types">
  <Default Extension="png" ContentType="image/png"/>
  <Default Extension="mpg" ContentType="video/mpe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notesMasterIdLst>
    <p:notesMasterId r:id="rId28"/>
  </p:notesMasterIdLst>
  <p:sldIdLst>
    <p:sldId id="487" r:id="rId3"/>
    <p:sldId id="449" r:id="rId4"/>
    <p:sldId id="407" r:id="rId5"/>
    <p:sldId id="303" r:id="rId6"/>
    <p:sldId id="450" r:id="rId7"/>
    <p:sldId id="451" r:id="rId8"/>
    <p:sldId id="453" r:id="rId9"/>
    <p:sldId id="454" r:id="rId10"/>
    <p:sldId id="455" r:id="rId11"/>
    <p:sldId id="456" r:id="rId12"/>
    <p:sldId id="452" r:id="rId13"/>
    <p:sldId id="457" r:id="rId14"/>
    <p:sldId id="458" r:id="rId15"/>
    <p:sldId id="486" r:id="rId16"/>
    <p:sldId id="474" r:id="rId17"/>
    <p:sldId id="475" r:id="rId18"/>
    <p:sldId id="476" r:id="rId19"/>
    <p:sldId id="477" r:id="rId20"/>
    <p:sldId id="478" r:id="rId21"/>
    <p:sldId id="479" r:id="rId22"/>
    <p:sldId id="480" r:id="rId23"/>
    <p:sldId id="481" r:id="rId24"/>
    <p:sldId id="483" r:id="rId25"/>
    <p:sldId id="484" r:id="rId26"/>
    <p:sldId id="485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649"/>
    <p:restoredTop sz="94672"/>
  </p:normalViewPr>
  <p:slideViewPr>
    <p:cSldViewPr snapToGrid="0" snapToObjects="1">
      <p:cViewPr varScale="1">
        <p:scale>
          <a:sx n="117" d="100"/>
          <a:sy n="117" d="100"/>
        </p:scale>
        <p:origin x="200" y="5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F4C836-458D-7049-9AAC-D805B190D85D}" type="datetimeFigureOut">
              <a:rPr lang="en-US" smtClean="0"/>
              <a:t>2/17/21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6DE4C8-0267-7C42-83B9-C11BDD048B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5419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39C15-9287-E043-9FD4-7468840319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A24917-D326-744A-A056-D2260FE424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99F09E-95D2-4A47-8AA2-D60469CA3B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2C4C84-B1BE-194D-AE8C-7238765069F2}" type="datetimeFigureOut">
              <a:rPr lang="en-US" smtClean="0"/>
              <a:t>2/17/21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C72ACC-929A-9C42-A97C-55970EC006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B5CD27-8533-084B-96CC-9BD0F9EF2F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6706D-7703-7241-8DAD-CC5450B412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1879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1F595-19F9-5749-88F9-CA4943774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495FA91-F6C1-6940-9BC2-7BED3CA670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A318B4-304C-D945-AC39-3C07AE5AB5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2C4C84-B1BE-194D-AE8C-7238765069F2}" type="datetimeFigureOut">
              <a:rPr lang="en-US" smtClean="0"/>
              <a:t>2/17/21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B3B9D7-F0AB-FD43-A387-89D7EFF0E8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92BFD8-F0E3-BE47-9AAB-4C7B96396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6706D-7703-7241-8DAD-CC5450B412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4011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A0FB094-D3D9-2E4E-9C53-AF38F818A52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E77605-B471-384E-A632-81E746515B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800DDD-D873-6F4F-990B-2FB0218EA0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2C4C84-B1BE-194D-AE8C-7238765069F2}" type="datetimeFigureOut">
              <a:rPr lang="en-US" smtClean="0"/>
              <a:t>2/17/21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71A7B0-30A6-2247-81DE-E1754DCDBD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0081C0-66E4-4D4C-8819-953F6752A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6706D-7703-7241-8DAD-CC5450B412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8261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6F3A803-A045-354B-887A-01433CE46FC2}" type="datetime1">
              <a:rPr lang="en-US" smtClean="0"/>
              <a:t>2/17/21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E82176-A547-F94B-AC51-D6E9C882CB8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6328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2160495"/>
            <a:ext cx="10972800" cy="396567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BD04BF-9DC2-6341-92B2-BD109A2EF3B1}" type="datetime1">
              <a:rPr lang="en-US" smtClean="0"/>
              <a:t>2/17/21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F2C605-4958-CF43-AA48-80339EFDB0A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753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0FFBC7-3028-644D-986B-D9855CB74B38}" type="datetime1">
              <a:rPr lang="en-US" smtClean="0"/>
              <a:t>2/17/21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A6BD0F-ABBC-C14D-BC96-77BE126A748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57193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968501"/>
            <a:ext cx="5384800" cy="4157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968501"/>
            <a:ext cx="5384800" cy="4157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3B8AE4-01F5-CC42-9C62-61BC6528368B}" type="datetime1">
              <a:rPr lang="en-US" smtClean="0"/>
              <a:t>2/17/21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35E9FC-F6D5-0349-BBED-EA7D7A9BC4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05908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E49314-4A78-2444-9569-44EB70168344}" type="datetime1">
              <a:rPr lang="en-US" smtClean="0"/>
              <a:t>2/17/21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5B94E0-5E06-6D42-A41D-50D581B4090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05889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C22837-4683-B242-B000-BCEE30621787}" type="datetime1">
              <a:rPr lang="en-US" smtClean="0"/>
              <a:t>2/17/21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AB7D4D-4E81-5B40-91F6-CF14C25F862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71896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DAE926-7EF1-0B40-B57E-417D188A609C}" type="datetime1">
              <a:rPr lang="en-US" smtClean="0"/>
              <a:t>2/17/21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5B2FA7-4FDB-5643-811E-7991DEE50B0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46020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8D107B-B9C7-5B41-A168-55258AB95F52}" type="datetime1">
              <a:rPr lang="en-US" smtClean="0"/>
              <a:t>2/17/21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DD8B14-AE1E-054C-8668-93D0F0400A1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101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84269-8D04-384C-8F94-E0DF933D3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0EB2A3-6F46-2B4F-A8B9-C2946821A4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BBFEB2-3972-8446-9F34-1CA032387D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2C4C84-B1BE-194D-AE8C-7238765069F2}" type="datetimeFigureOut">
              <a:rPr lang="en-US" smtClean="0"/>
              <a:t>2/17/21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C5C465-E90B-AC4D-9377-890DDCC358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E5A722-F849-7F44-B1B5-6B5D1E7B6F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6706D-7703-7241-8DAD-CC5450B412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99420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D92D36-EE82-3142-B011-9831FB5E702F}" type="datetime1">
              <a:rPr lang="en-US" smtClean="0"/>
              <a:t>2/17/21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EF0004-A563-C64B-9FAD-6198662E1B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68615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B33C1D-C2E2-1049-AA3F-CD6E91052752}" type="datetime1">
              <a:rPr lang="en-US" smtClean="0"/>
              <a:t>2/17/21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9610A8-B29A-B34A-A0B5-3DF26A2EB85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01125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91AD68-B60C-4542-BDDD-2074DE6DE828}" type="datetime1">
              <a:rPr lang="en-US" smtClean="0"/>
              <a:t>2/17/21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2D0221-73D0-6245-9CCD-73A1D8FCB5E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4976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07A97A-BD81-A74A-B57C-8739880EA6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4DDCDF-B190-BF4D-89D5-EF06D2584E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E81EAF-174E-854C-B327-C99F6F542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2C4C84-B1BE-194D-AE8C-7238765069F2}" type="datetimeFigureOut">
              <a:rPr lang="en-US" smtClean="0"/>
              <a:t>2/17/21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A9679F-2666-6F43-91FA-06E38B4D82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5E7869-840B-2243-9291-057064C0DE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6706D-7703-7241-8DAD-CC5450B412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0318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B3C57-4AFA-2A4F-A830-80507F2A9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7705D8-6FF5-B944-90DE-B3AE049785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1ACD44-89EA-F049-828E-9D73CB98D6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AF4460-D1F5-D649-A77C-7A397FC140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2C4C84-B1BE-194D-AE8C-7238765069F2}" type="datetimeFigureOut">
              <a:rPr lang="en-US" smtClean="0"/>
              <a:t>2/17/21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0B74A0-0BF3-924D-95C4-AC5F909850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590FA6-C4E1-5E42-ABF2-F998A63580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6706D-7703-7241-8DAD-CC5450B412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2422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B150DD-1B49-5045-9B34-BEFDBFFDA7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D21206-9B31-0042-AD08-5ABD239946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AC760F-525C-8747-A9F8-31DBDB3745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7C3AEF6-215B-8C41-92A0-228CA947A8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313A34E-C0AB-B14B-A445-4D2AE3527E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6354316-92E2-1F4E-A350-EA49EE0A83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2C4C84-B1BE-194D-AE8C-7238765069F2}" type="datetimeFigureOut">
              <a:rPr lang="en-US" smtClean="0"/>
              <a:t>2/17/21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A2C0A59-4637-3E4C-9D3C-8CFA478298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EFCE099-43BE-0D46-B519-0C505E5206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6706D-7703-7241-8DAD-CC5450B412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1208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AF4FCA-1A61-D043-8F17-B4D7B6C41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D5532D5-BCDF-F24B-9384-DD3A731109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2C4C84-B1BE-194D-AE8C-7238765069F2}" type="datetimeFigureOut">
              <a:rPr lang="en-US" smtClean="0"/>
              <a:t>2/17/21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C78059-C740-714F-881F-292C67E032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734A54-62FB-D446-B393-28DFA1A92A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6706D-7703-7241-8DAD-CC5450B412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6742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6F3605-B714-4E4B-8F4B-361EC52C70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2C4C84-B1BE-194D-AE8C-7238765069F2}" type="datetimeFigureOut">
              <a:rPr lang="en-US" smtClean="0"/>
              <a:t>2/17/21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C6B2C85-CF07-B345-BED6-AE9248995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9CB935-4160-CD4E-A1F9-C3DC47FB39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6706D-7703-7241-8DAD-CC5450B412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823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06B6E-2286-3B45-8284-0170917FA0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4288AA-9224-5E45-8D27-E3586FD502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0270B1-5D05-7F49-913C-583210AC25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7D2994-9A73-C84C-9FB0-3ED0BB98FB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2C4C84-B1BE-194D-AE8C-7238765069F2}" type="datetimeFigureOut">
              <a:rPr lang="en-US" smtClean="0"/>
              <a:t>2/17/21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2349A8-99B9-9D4C-A748-FEAC38DA29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BE7D0F-2663-1041-9139-E17E8FB53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6706D-7703-7241-8DAD-CC5450B412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8079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E15A7-386D-FB4B-9B2F-7F873A086E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D053BEA-DC56-7846-A2B4-A249297EBB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89CAE4-CE90-1D43-BEE6-8A15DFD8DF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C46F4C-D311-6C4D-BC3F-1AE7FFF7DD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2C4C84-B1BE-194D-AE8C-7238765069F2}" type="datetimeFigureOut">
              <a:rPr lang="en-US" smtClean="0"/>
              <a:t>2/17/21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853A56-0B02-644B-8527-95B145A39F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6C37E0-06D4-A148-A1BC-27EF8E4D2C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6706D-7703-7241-8DAD-CC5450B412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6054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C23318E-A22D-4E4B-9C8A-9C5E909E19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1E7527-7532-CA4A-B4F5-C6CDC0D97C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8D6149-825C-EE4B-97FD-E18B3BD2D8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2C4C84-B1BE-194D-AE8C-7238765069F2}" type="datetimeFigureOut">
              <a:rPr lang="en-US" smtClean="0"/>
              <a:t>2/17/21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18B61F-1063-994C-A16E-0163ED008B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595A1B-1FED-3F40-880C-B2B48FE83B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C6706D-7703-7241-8DAD-CC5450B412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597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900114"/>
            <a:ext cx="10972800" cy="1068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Headline Line One</a:t>
            </a:r>
            <a:br>
              <a:rPr lang="en-US" dirty="0"/>
            </a:br>
            <a:r>
              <a:rPr lang="en-US" dirty="0"/>
              <a:t>Headline Line Two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3022601"/>
            <a:ext cx="10972800" cy="310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3EE08B4B-7256-494F-A90D-3891BD685F4A}" type="datetime1">
              <a:rPr lang="en-US" smtClean="0"/>
              <a:t>2/17/21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0EF7D53D-272A-624E-BE3D-99D13E2B419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5755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chemeClr val="tx1"/>
          </a:solidFill>
          <a:latin typeface="Arial"/>
          <a:ea typeface="ＭＳ Ｐゴシック" charset="0"/>
          <a:cs typeface="Arial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Arial"/>
          <a:ea typeface="ＭＳ Ｐゴシック" charset="0"/>
          <a:cs typeface="Arial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400" kern="1200">
          <a:solidFill>
            <a:schemeClr val="tx1"/>
          </a:solidFill>
          <a:latin typeface="Arial"/>
          <a:ea typeface="ＭＳ Ｐゴシック" charset="0"/>
          <a:cs typeface="Arial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000" kern="1200">
          <a:solidFill>
            <a:schemeClr val="tx1"/>
          </a:solidFill>
          <a:latin typeface="Arial"/>
          <a:ea typeface="ＭＳ Ｐゴシック" charset="0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emf"/><Relationship Id="rId3" Type="http://schemas.openxmlformats.org/officeDocument/2006/relationships/image" Target="../media/image19.png"/><Relationship Id="rId7" Type="http://schemas.openxmlformats.org/officeDocument/2006/relationships/image" Target="../media/image20.emf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9.tiff"/><Relationship Id="rId5" Type="http://schemas.openxmlformats.org/officeDocument/2006/relationships/image" Target="../media/image18.tiff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1.tiff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7" Type="http://schemas.openxmlformats.org/officeDocument/2006/relationships/image" Target="../media/image30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6.png"/><Relationship Id="rId5" Type="http://schemas.openxmlformats.org/officeDocument/2006/relationships/image" Target="../media/image35.emf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emf"/><Relationship Id="rId3" Type="http://schemas.openxmlformats.org/officeDocument/2006/relationships/image" Target="../media/image23.png"/><Relationship Id="rId7" Type="http://schemas.openxmlformats.org/officeDocument/2006/relationships/image" Target="../media/image39.emf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8.emf"/><Relationship Id="rId5" Type="http://schemas.openxmlformats.org/officeDocument/2006/relationships/image" Target="../media/image37.emf"/><Relationship Id="rId10" Type="http://schemas.openxmlformats.org/officeDocument/2006/relationships/image" Target="../media/image42.emf"/><Relationship Id="rId4" Type="http://schemas.openxmlformats.org/officeDocument/2006/relationships/image" Target="../media/image27.emf"/><Relationship Id="rId9" Type="http://schemas.openxmlformats.org/officeDocument/2006/relationships/image" Target="../media/image41.em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emf"/><Relationship Id="rId3" Type="http://schemas.openxmlformats.org/officeDocument/2006/relationships/image" Target="../media/image41.emf"/><Relationship Id="rId7" Type="http://schemas.openxmlformats.org/officeDocument/2006/relationships/image" Target="../media/image43.emf"/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6.emf"/><Relationship Id="rId11" Type="http://schemas.openxmlformats.org/officeDocument/2006/relationships/image" Target="../media/image47.emf"/><Relationship Id="rId5" Type="http://schemas.openxmlformats.org/officeDocument/2006/relationships/image" Target="../media/image40.emf"/><Relationship Id="rId10" Type="http://schemas.openxmlformats.org/officeDocument/2006/relationships/image" Target="../media/image46.emf"/><Relationship Id="rId4" Type="http://schemas.openxmlformats.org/officeDocument/2006/relationships/image" Target="../media/image39.emf"/><Relationship Id="rId9" Type="http://schemas.openxmlformats.org/officeDocument/2006/relationships/image" Target="../media/image45.em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emf"/><Relationship Id="rId3" Type="http://schemas.openxmlformats.org/officeDocument/2006/relationships/image" Target="../media/image48.emf"/><Relationship Id="rId7" Type="http://schemas.openxmlformats.org/officeDocument/2006/relationships/image" Target="../media/image51.emf"/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0.png"/><Relationship Id="rId5" Type="http://schemas.openxmlformats.org/officeDocument/2006/relationships/image" Target="../media/image49.emf"/><Relationship Id="rId4" Type="http://schemas.openxmlformats.org/officeDocument/2006/relationships/image" Target="../media/image42.emf"/><Relationship Id="rId9" Type="http://schemas.openxmlformats.org/officeDocument/2006/relationships/image" Target="../media/image53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pg"/><Relationship Id="rId1" Type="http://schemas.microsoft.com/office/2007/relationships/media" Target="../media/media1.mp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2.mpg"/><Relationship Id="rId1" Type="http://schemas.microsoft.com/office/2007/relationships/media" Target="../media/media2.mp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A1AB4-6496-0D46-9C3B-B71641B9016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000" dirty="0"/>
              <a:t>Nuclear Fuel Performance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E102A4-1D26-9E41-904A-5C94FEB21AD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NE-591-010</a:t>
            </a:r>
          </a:p>
          <a:p>
            <a:r>
              <a:rPr lang="en-US" dirty="0"/>
              <a:t>Spring 2021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D6DA87-5AA8-004F-861E-B1E0BAA30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1E82176-A547-F94B-AC51-D6E9C882CB88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3513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ACA52B0-4F8C-3440-A495-3A6DB58D2C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45" t="31697" r="49330" b="12030"/>
          <a:stretch/>
        </p:blipFill>
        <p:spPr>
          <a:xfrm>
            <a:off x="8316685" y="2307050"/>
            <a:ext cx="3559483" cy="34916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F37CD10-956B-AE4E-A05D-823307A7D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Dislocation Pile Up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4D3585-7B18-D841-A719-F9C4DA7C1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E31E0BF-1D2C-8040-BB56-EB0733C6D5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1817915"/>
            <a:ext cx="7881258" cy="1317172"/>
          </a:xfrm>
        </p:spPr>
        <p:txBody>
          <a:bodyPr>
            <a:normAutofit/>
          </a:bodyPr>
          <a:lstStyle/>
          <a:p>
            <a:r>
              <a:rPr lang="en-US" dirty="0"/>
              <a:t>Dislocation motion can be inhibited by barriers, including grain boundaries, precipitates, voids, bubbles, etc. </a:t>
            </a:r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47548C-243F-AE43-BDB4-B3CE27A2F8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160" b="15119"/>
          <a:stretch/>
        </p:blipFill>
        <p:spPr>
          <a:xfrm>
            <a:off x="609598" y="2976494"/>
            <a:ext cx="7462066" cy="3562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3811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2887D-DE3C-3444-8109-08F0379AA0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623" y="910868"/>
            <a:ext cx="10972800" cy="1068387"/>
          </a:xfrm>
        </p:spPr>
        <p:txBody>
          <a:bodyPr/>
          <a:lstStyle/>
          <a:p>
            <a:r>
              <a:rPr lang="en-US" dirty="0"/>
              <a:t>Ductility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30A849-DE65-FB4E-9924-67992891E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4E03D8D-FB45-9247-8B42-09B6EACCD3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924" b="17521"/>
          <a:stretch/>
        </p:blipFill>
        <p:spPr>
          <a:xfrm>
            <a:off x="5203371" y="2743200"/>
            <a:ext cx="6697884" cy="3152728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20CEC3D-1B77-3347-8693-FEAA911326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2160494"/>
            <a:ext cx="4593772" cy="4098791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Ductile materials plastically deform significantly, brittle materials do not</a:t>
            </a:r>
          </a:p>
          <a:p>
            <a:r>
              <a:rPr lang="en-US" dirty="0"/>
              <a:t>Quantities defining ductility are total percent elongation at fracture (%EL) and the percent reduction in area (%RA)</a:t>
            </a:r>
          </a:p>
          <a:p>
            <a:r>
              <a:rPr lang="en-US" dirty="0"/>
              <a:t>The ductile–brittle transition temperature (DBTT) of a metal is the temperature at which the fracture energy passes below a predetermined value</a:t>
            </a:r>
          </a:p>
          <a:p>
            <a:r>
              <a:rPr lang="en-US" dirty="0"/>
              <a:t>Below the DBTT, failure is brittle</a:t>
            </a:r>
          </a:p>
          <a:p>
            <a:r>
              <a:rPr lang="en-US" dirty="0"/>
              <a:t>Cold working and neutron irradiation can increase the DBTT, potentially reducing ductility of reactor components</a:t>
            </a:r>
          </a:p>
        </p:txBody>
      </p:sp>
    </p:spTree>
    <p:extLst>
      <p:ext uri="{BB962C8B-B14F-4D97-AF65-F5344CB8AC3E}">
        <p14:creationId xmlns:p14="http://schemas.microsoft.com/office/powerpoint/2010/main" val="2185757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44A5F9-B0FC-BB48-AABE-AC81B7FE1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 the strength increases due to dislocation pile-up, the ductility decreases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439BA8-F009-3E44-B5C4-5E3F629DD5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FC22EA-B9D9-5949-8A2E-BBF0D9B678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612"/>
          <a:stretch/>
        </p:blipFill>
        <p:spPr>
          <a:xfrm>
            <a:off x="7130142" y="1884593"/>
            <a:ext cx="4528458" cy="497340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3A6EC49-F28A-AB46-977F-2BD93EB68214}"/>
              </a:ext>
            </a:extLst>
          </p:cNvPr>
          <p:cNvSpPr txBox="1"/>
          <p:nvPr/>
        </p:nvSpPr>
        <p:spPr>
          <a:xfrm>
            <a:off x="813708" y="2216179"/>
            <a:ext cx="589189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Toughness is the ability of a material to absorb energy and plastically deform without fracturing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Toughness is related to the area under the stress–strain curve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In order to be tough, a material must be both strong and ductile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Materials are often work hardened prior to utilization to modify mechanical properties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296517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186CF-FF22-9642-AAE5-4CC503A2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Determine the stress and strain throughout a body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905AF3-4BFA-424F-B41E-CDA81EEFD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7899A8-993E-F542-A26B-ABA2733C4F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12" y="2611167"/>
            <a:ext cx="4849240" cy="2979814"/>
          </a:xfrm>
          <a:prstGeom prst="rect">
            <a:avLst/>
          </a:prstGeom>
        </p:spPr>
      </p:pic>
      <p:pic>
        <p:nvPicPr>
          <p:cNvPr id="6" name="Picture 5" descr="stress_yy.png">
            <a:extLst>
              <a:ext uri="{FF2B5EF4-FFF2-40B4-BE49-F238E27FC236}">
                <a16:creationId xmlns:a16="http://schemas.microsoft.com/office/drawing/2014/main" id="{E606EB31-1FEC-3041-8202-F438A83EC0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4478" y="2556840"/>
            <a:ext cx="3491775" cy="3088470"/>
          </a:xfrm>
          <a:prstGeom prst="rect">
            <a:avLst/>
          </a:prstGeom>
        </p:spPr>
      </p:pic>
      <p:pic>
        <p:nvPicPr>
          <p:cNvPr id="7" name="Picture 6" descr="grgr_stress22_final2.png">
            <a:extLst>
              <a:ext uri="{FF2B5EF4-FFF2-40B4-BE49-F238E27FC236}">
                <a16:creationId xmlns:a16="http://schemas.microsoft.com/office/drawing/2014/main" id="{27D9CEAD-3CB5-7E40-B2F5-8CED7D25352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65941" y="3106201"/>
            <a:ext cx="3154948" cy="1989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5506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26710B6-741A-884C-8BF2-44F3E88A95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3333" y="2335337"/>
            <a:ext cx="4365308" cy="304405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83D076-D7FA-0647-ACAB-2470BE777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stress divergence equation derivation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9CF46B-530F-6B43-90BE-D3F57C43FA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739467" cy="3965670"/>
          </a:xfrm>
        </p:spPr>
        <p:txBody>
          <a:bodyPr/>
          <a:lstStyle/>
          <a:p>
            <a:r>
              <a:rPr lang="en-US" dirty="0"/>
              <a:t>Generalized momentum conservation:</a:t>
            </a:r>
          </a:p>
          <a:p>
            <a:r>
              <a:rPr lang="en-US" dirty="0"/>
              <a:t>Considering a cubic element, surface forces act on the walls of the cube</a:t>
            </a:r>
          </a:p>
          <a:p>
            <a:r>
              <a:rPr lang="en-US" dirty="0"/>
              <a:t>Force on a wall is the product of the stress and the surface area</a:t>
            </a:r>
          </a:p>
          <a:p>
            <a:pPr lvl="1"/>
            <a:r>
              <a:rPr lang="en-US" sz="2000" dirty="0"/>
              <a:t>For wall at dx, approximate stress via Taylor expansion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BAA845-FDCF-F743-A343-85655510A7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3255A6D-E0B6-BB43-AE89-E5A229171D6D}"/>
                  </a:ext>
                </a:extLst>
              </p:cNvPr>
              <p:cNvSpPr txBox="1"/>
              <p:nvPr/>
            </p:nvSpPr>
            <p:spPr>
              <a:xfrm>
                <a:off x="6620709" y="1996588"/>
                <a:ext cx="1925335" cy="5464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acc>
                        <m:accPr>
                          <m:chr m:val="⃗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⃗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3255A6D-E0B6-BB43-AE89-E5A229171D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0709" y="1996588"/>
                <a:ext cx="1925335" cy="546432"/>
              </a:xfrm>
              <a:prstGeom prst="rect">
                <a:avLst/>
              </a:prstGeom>
              <a:blipFill>
                <a:blip r:embed="rId3"/>
                <a:stretch>
                  <a:fillRect l="-654" t="-15909" b="-11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246D483-3E93-4E4A-B80A-A4EC1523C2D9}"/>
                  </a:ext>
                </a:extLst>
              </p:cNvPr>
              <p:cNvSpPr txBox="1"/>
              <p:nvPr/>
            </p:nvSpPr>
            <p:spPr>
              <a:xfrm>
                <a:off x="3418800" y="4635316"/>
                <a:ext cx="3369734" cy="46820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𝑥𝑥</m:t>
                          </m:r>
                        </m:sub>
                      </m:sSub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𝑥𝑥</m:t>
                          </m:r>
                        </m:sub>
                      </m:sSub>
                      <m:d>
                        <m:d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𝑑𝑥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𝜕𝜎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𝑥𝑥</m:t>
                              </m:r>
                            </m:sub>
                          </m:sSub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246D483-3E93-4E4A-B80A-A4EC1523C2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8800" y="4635316"/>
                <a:ext cx="3369734" cy="468205"/>
              </a:xfrm>
              <a:prstGeom prst="rect">
                <a:avLst/>
              </a:prstGeom>
              <a:blipFill>
                <a:blip r:embed="rId4"/>
                <a:stretch>
                  <a:fillRect b="-1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D05AB665-9BD6-0A4E-9583-5BAC494362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0399" y="5474380"/>
            <a:ext cx="7936444" cy="4646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1CA8A64-E76D-BC43-B2C3-519A8278BA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88641" y="6020980"/>
            <a:ext cx="3789310" cy="476044"/>
          </a:xfrm>
          <a:prstGeom prst="rect">
            <a:avLst/>
          </a:prstGeom>
        </p:spPr>
      </p:pic>
      <p:pic>
        <p:nvPicPr>
          <p:cNvPr id="11" name="Picture 10" descr="latex-image-1.pdf">
            <a:extLst>
              <a:ext uri="{FF2B5EF4-FFF2-40B4-BE49-F238E27FC236}">
                <a16:creationId xmlns:a16="http://schemas.microsoft.com/office/drawing/2014/main" id="{806ABB54-0E8A-7C45-B5DB-ED8F39CC773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0310" y="5221538"/>
            <a:ext cx="2105379" cy="1435010"/>
          </a:xfrm>
          <a:prstGeom prst="rect">
            <a:avLst/>
          </a:prstGeom>
        </p:spPr>
      </p:pic>
      <p:pic>
        <p:nvPicPr>
          <p:cNvPr id="12" name="Picture 11" descr="latex-image-1.pdf">
            <a:extLst>
              <a:ext uri="{FF2B5EF4-FFF2-40B4-BE49-F238E27FC236}">
                <a16:creationId xmlns:a16="http://schemas.microsoft.com/office/drawing/2014/main" id="{79AE6F7A-F683-9746-BC7F-FD4D282EE89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878"/>
          <a:stretch/>
        </p:blipFill>
        <p:spPr>
          <a:xfrm>
            <a:off x="6823176" y="6153630"/>
            <a:ext cx="984182" cy="21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3431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971C8-D4A5-4341-8AEF-3C06396C6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Simplified Cauchy for our typical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890BD7-B5B3-D645-9742-1FDB3E8159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734050" cy="3965670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Assumption 1: We have a static body</a:t>
            </a:r>
          </a:p>
          <a:p>
            <a:endParaRPr lang="en-US" dirty="0"/>
          </a:p>
          <a:p>
            <a:r>
              <a:rPr lang="en-US" dirty="0"/>
              <a:t>Assumption 2: Gravity is negligible</a:t>
            </a:r>
          </a:p>
          <a:p>
            <a:endParaRPr lang="en-US" dirty="0"/>
          </a:p>
          <a:p>
            <a:r>
              <a:rPr lang="en-US" dirty="0"/>
              <a:t>Assumption 3: The problem is axisymmetric</a:t>
            </a:r>
          </a:p>
          <a:p>
            <a:endParaRPr lang="en-US" i="1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C4C1AA-BAEB-C047-A99B-F7B9561078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pic>
        <p:nvPicPr>
          <p:cNvPr id="5" name="Picture 4" descr="latex-image-1.pdf">
            <a:extLst>
              <a:ext uri="{FF2B5EF4-FFF2-40B4-BE49-F238E27FC236}">
                <a16:creationId xmlns:a16="http://schemas.microsoft.com/office/drawing/2014/main" id="{002FAF74-E0B1-F643-B787-6550EEBDAB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1130" y="1989297"/>
            <a:ext cx="1943100" cy="520700"/>
          </a:xfrm>
          <a:prstGeom prst="rect">
            <a:avLst/>
          </a:prstGeom>
        </p:spPr>
      </p:pic>
      <p:pic>
        <p:nvPicPr>
          <p:cNvPr id="6" name="Picture 5" descr="latex-image-1.pdf">
            <a:extLst>
              <a:ext uri="{FF2B5EF4-FFF2-40B4-BE49-F238E27FC236}">
                <a16:creationId xmlns:a16="http://schemas.microsoft.com/office/drawing/2014/main" id="{DE35F5E8-B5B1-4944-9087-0869D023CE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1675" y="3144263"/>
            <a:ext cx="1511300" cy="215900"/>
          </a:xfrm>
          <a:prstGeom prst="rect">
            <a:avLst/>
          </a:prstGeom>
        </p:spPr>
      </p:pic>
      <p:pic>
        <p:nvPicPr>
          <p:cNvPr id="7" name="Picture 6" descr="latex-image-1.pdf">
            <a:extLst>
              <a:ext uri="{FF2B5EF4-FFF2-40B4-BE49-F238E27FC236}">
                <a16:creationId xmlns:a16="http://schemas.microsoft.com/office/drawing/2014/main" id="{2A3586AA-CA0B-AA4D-85CC-B380D1AAEA4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878"/>
          <a:stretch/>
        </p:blipFill>
        <p:spPr>
          <a:xfrm>
            <a:off x="4456356" y="4111939"/>
            <a:ext cx="984182" cy="2159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24F690C-692B-344C-A076-650D434DEA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9086" y="5013630"/>
            <a:ext cx="3011963" cy="6536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AC5A2D2-E341-554A-9998-2846BB11A8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63602" y="5616226"/>
            <a:ext cx="2307447" cy="740125"/>
          </a:xfrm>
          <a:prstGeom prst="rect">
            <a:avLst/>
          </a:prstGeom>
        </p:spPr>
      </p:pic>
      <p:pic>
        <p:nvPicPr>
          <p:cNvPr id="10" name="Picture 7" descr="temp_3Dslice.png">
            <a:extLst>
              <a:ext uri="{FF2B5EF4-FFF2-40B4-BE49-F238E27FC236}">
                <a16:creationId xmlns:a16="http://schemas.microsoft.com/office/drawing/2014/main" id="{AD66CAD1-2BC9-FF43-825D-A940763D418F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7038" t="21089" r="40648" b="19846"/>
          <a:stretch>
            <a:fillRect/>
          </a:stretch>
        </p:blipFill>
        <p:spPr bwMode="auto">
          <a:xfrm>
            <a:off x="7987497" y="1952880"/>
            <a:ext cx="2270643" cy="45340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>
                    <a:alpha val="49001"/>
                  </a:srgbClr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B5F2F76-9E3B-FE44-AB13-07498E0E4E16}"/>
              </a:ext>
            </a:extLst>
          </p:cNvPr>
          <p:cNvCxnSpPr/>
          <p:nvPr/>
        </p:nvCxnSpPr>
        <p:spPr>
          <a:xfrm>
            <a:off x="10744200" y="4430486"/>
            <a:ext cx="100148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264CF4B-55D9-4840-B505-1456706D2B3C}"/>
              </a:ext>
            </a:extLst>
          </p:cNvPr>
          <p:cNvCxnSpPr>
            <a:cxnSpLocks/>
          </p:cNvCxnSpPr>
          <p:nvPr/>
        </p:nvCxnSpPr>
        <p:spPr>
          <a:xfrm flipV="1">
            <a:off x="10744200" y="3207763"/>
            <a:ext cx="0" cy="12227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Arc 14">
            <a:extLst>
              <a:ext uri="{FF2B5EF4-FFF2-40B4-BE49-F238E27FC236}">
                <a16:creationId xmlns:a16="http://schemas.microsoft.com/office/drawing/2014/main" id="{01D75409-8CF5-EC49-A7BF-96ABA4C80358}"/>
              </a:ext>
            </a:extLst>
          </p:cNvPr>
          <p:cNvSpPr/>
          <p:nvPr/>
        </p:nvSpPr>
        <p:spPr>
          <a:xfrm>
            <a:off x="10225482" y="3755570"/>
            <a:ext cx="1487546" cy="1336222"/>
          </a:xfrm>
          <a:prstGeom prst="arc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A4D874A-7B51-CD46-A832-3187D0C6E8F7}"/>
              </a:ext>
            </a:extLst>
          </p:cNvPr>
          <p:cNvSpPr txBox="1"/>
          <p:nvPr/>
        </p:nvSpPr>
        <p:spPr>
          <a:xfrm>
            <a:off x="11582400" y="4582886"/>
            <a:ext cx="293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E4D4860-3F84-ED47-9A99-B452902F8718}"/>
              </a:ext>
            </a:extLst>
          </p:cNvPr>
          <p:cNvSpPr txBox="1"/>
          <p:nvPr/>
        </p:nvSpPr>
        <p:spPr>
          <a:xfrm>
            <a:off x="11097986" y="3788230"/>
            <a:ext cx="293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Symbol" pitchFamily="2" charset="2"/>
              </a:rPr>
              <a:t>q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C3F029C-0368-4A4D-B132-0E904C074897}"/>
              </a:ext>
            </a:extLst>
          </p:cNvPr>
          <p:cNvSpPr txBox="1"/>
          <p:nvPr/>
        </p:nvSpPr>
        <p:spPr>
          <a:xfrm>
            <a:off x="10787743" y="2882881"/>
            <a:ext cx="293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z</a:t>
            </a:r>
          </a:p>
        </p:txBody>
      </p:sp>
    </p:spTree>
    <p:extLst>
      <p:ext uri="{BB962C8B-B14F-4D97-AF65-F5344CB8AC3E}">
        <p14:creationId xmlns:p14="http://schemas.microsoft.com/office/powerpoint/2010/main" val="18462119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FE5FE-C9E0-9647-996E-451599E67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Consider the material response of the axisymmetric body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5FF8AC-A81E-1B44-8E2C-5097D7F2A8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7099139" cy="3965670"/>
          </a:xfrm>
        </p:spPr>
        <p:txBody>
          <a:bodyPr/>
          <a:lstStyle/>
          <a:p>
            <a:r>
              <a:rPr lang="en-US" dirty="0"/>
              <a:t>We assume small strains (elasticity), so the strain is defined as</a:t>
            </a:r>
          </a:p>
          <a:p>
            <a:endParaRPr lang="en-US" dirty="0"/>
          </a:p>
          <a:p>
            <a:r>
              <a:rPr lang="en-US" dirty="0"/>
              <a:t> We assume isotropic material response, so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822867-0567-E545-8461-4C0F21EF61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pic>
        <p:nvPicPr>
          <p:cNvPr id="5" name="Picture 4" descr="latex-image-1.pdf">
            <a:extLst>
              <a:ext uri="{FF2B5EF4-FFF2-40B4-BE49-F238E27FC236}">
                <a16:creationId xmlns:a16="http://schemas.microsoft.com/office/drawing/2014/main" id="{FD9081FC-D16C-5E4B-8493-5B6916A383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7064" y="2997058"/>
            <a:ext cx="5638800" cy="330200"/>
          </a:xfrm>
          <a:prstGeom prst="rect">
            <a:avLst/>
          </a:prstGeom>
        </p:spPr>
      </p:pic>
      <p:pic>
        <p:nvPicPr>
          <p:cNvPr id="6" name="Picture 5" descr="latex-image-1.pdf">
            <a:extLst>
              <a:ext uri="{FF2B5EF4-FFF2-40B4-BE49-F238E27FC236}">
                <a16:creationId xmlns:a16="http://schemas.microsoft.com/office/drawing/2014/main" id="{41A7D7B9-FE10-704A-A03B-B4043A7D0A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7064" y="3863676"/>
            <a:ext cx="3187700" cy="2349500"/>
          </a:xfrm>
          <a:prstGeom prst="rect">
            <a:avLst/>
          </a:prstGeom>
        </p:spPr>
      </p:pic>
      <p:pic>
        <p:nvPicPr>
          <p:cNvPr id="7" name="Picture 7" descr="temp_3Dslice.png">
            <a:extLst>
              <a:ext uri="{FF2B5EF4-FFF2-40B4-BE49-F238E27FC236}">
                <a16:creationId xmlns:a16="http://schemas.microsoft.com/office/drawing/2014/main" id="{387F6B20-9E2F-4B43-9CA1-50086F41C31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7038" t="21089" r="40648" b="19846"/>
          <a:stretch>
            <a:fillRect/>
          </a:stretch>
        </p:blipFill>
        <p:spPr bwMode="auto">
          <a:xfrm>
            <a:off x="8149306" y="2004894"/>
            <a:ext cx="2270643" cy="45340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>
                    <a:alpha val="49001"/>
                  </a:srgbClr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51197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5C420-24BD-F947-9AAD-0068C1A205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Solve for the stress throughout a pressurized cylinder (cladding tube) with thin walls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4112F7-C58F-6D42-96D6-9FDC025DDA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536557" cy="396567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Because our cylinder has such thin walls (</a:t>
            </a:r>
            <a:r>
              <a:rPr lang="en-US" dirty="0" err="1"/>
              <a:t>δ</a:t>
            </a:r>
            <a:r>
              <a:rPr lang="en-US" dirty="0"/>
              <a:t> = thickness), we can simplify everything to simple force balance</a:t>
            </a:r>
          </a:p>
          <a:p>
            <a:r>
              <a:rPr lang="en-US" dirty="0"/>
              <a:t>The hoop stress is the force exerted circumferentially in both directions on every particle in the cylinder wall</a:t>
            </a:r>
          </a:p>
          <a:p>
            <a:r>
              <a:rPr lang="en-US" dirty="0"/>
              <a:t>First, we need the Force per unit length due to the pressure</a:t>
            </a:r>
          </a:p>
          <a:p>
            <a:endParaRPr lang="en-US" dirty="0"/>
          </a:p>
          <a:p>
            <a:r>
              <a:rPr lang="en-US" dirty="0"/>
              <a:t>Utilize force to hoop stress relation: </a:t>
            </a:r>
          </a:p>
          <a:p>
            <a:r>
              <a:rPr lang="en-US" dirty="0"/>
              <a:t>Then we equate the forces and solve for the hoop stress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72C303-CE22-0641-A480-E88CD31A3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1FE9F4F-E108-4A46-808A-8B2C2A51CA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3631"/>
          <a:stretch/>
        </p:blipFill>
        <p:spPr>
          <a:xfrm>
            <a:off x="3828792" y="4212714"/>
            <a:ext cx="1630556" cy="55035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9667522-F90E-B843-B87F-16565DC90A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1186" y="4763067"/>
            <a:ext cx="1177289" cy="34673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1D3AF2F-7011-1D41-A04F-18CED5ECB5E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076" r="-1"/>
          <a:stretch/>
        </p:blipFill>
        <p:spPr>
          <a:xfrm>
            <a:off x="5882267" y="5440665"/>
            <a:ext cx="966208" cy="6855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5C38E70-EA61-864A-AE3D-8B65C06C70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7613" y="2300168"/>
            <a:ext cx="4448587" cy="275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2261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F1F6D5-2BEF-4B4C-98B5-2B8FDE7C4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 the other two stresses for a thin walled cylinder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002260-6D51-094F-8887-A829128432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7518061" cy="3965670"/>
          </a:xfrm>
        </p:spPr>
        <p:txBody>
          <a:bodyPr/>
          <a:lstStyle/>
          <a:p>
            <a:r>
              <a:rPr lang="en-US" dirty="0"/>
              <a:t>To find the stress in the z-direction we do another force balance</a:t>
            </a:r>
          </a:p>
          <a:p>
            <a:endParaRPr lang="en-US" dirty="0"/>
          </a:p>
          <a:p>
            <a:r>
              <a:rPr lang="en-US" dirty="0"/>
              <a:t>Again, we equate the forces and solve for the stress</a:t>
            </a:r>
          </a:p>
          <a:p>
            <a:endParaRPr lang="en-US" dirty="0"/>
          </a:p>
          <a:p>
            <a:r>
              <a:rPr lang="en-US" dirty="0"/>
              <a:t>Last, the stress on the inside of the wall is –p and</a:t>
            </a:r>
            <a:br>
              <a:rPr lang="en-US" dirty="0"/>
            </a:br>
            <a:r>
              <a:rPr lang="en-US" dirty="0"/>
              <a:t>on the outside is zero, so the average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CB3800-4D0A-F642-BF59-A10B8EC97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74D591D-FC51-AC40-A3AC-AAC133F65638}"/>
              </a:ext>
            </a:extLst>
          </p:cNvPr>
          <p:cNvGrpSpPr/>
          <p:nvPr/>
        </p:nvGrpSpPr>
        <p:grpSpPr>
          <a:xfrm>
            <a:off x="8737600" y="2679109"/>
            <a:ext cx="2351426" cy="2535706"/>
            <a:chOff x="6056711" y="1996203"/>
            <a:chExt cx="2351426" cy="253570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D4E02F6-E959-8042-90F7-C33CD68DD9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5053" b="4680"/>
            <a:stretch/>
          </p:blipFill>
          <p:spPr>
            <a:xfrm>
              <a:off x="6379030" y="2265616"/>
              <a:ext cx="2029107" cy="2266293"/>
            </a:xfrm>
            <a:prstGeom prst="rect">
              <a:avLst/>
            </a:prstGeom>
          </p:spPr>
        </p:pic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24C158D5-D7BA-4743-A844-24B431A4D7A9}"/>
                </a:ext>
              </a:extLst>
            </p:cNvPr>
            <p:cNvCxnSpPr/>
            <p:nvPr/>
          </p:nvCxnSpPr>
          <p:spPr>
            <a:xfrm flipH="1">
              <a:off x="7466257" y="1996203"/>
              <a:ext cx="9622" cy="538825"/>
            </a:xfrm>
            <a:prstGeom prst="straightConnector1">
              <a:avLst/>
            </a:prstGeom>
            <a:ln w="28575" cmpd="sng">
              <a:headEnd type="triangle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FAF2860-7595-0248-8312-E80A8EF05DD1}"/>
                </a:ext>
              </a:extLst>
            </p:cNvPr>
            <p:cNvSpPr txBox="1"/>
            <p:nvPr/>
          </p:nvSpPr>
          <p:spPr>
            <a:xfrm>
              <a:off x="7610579" y="1996203"/>
              <a:ext cx="6446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F</a:t>
              </a:r>
              <a:r>
                <a:rPr lang="en-US" baseline="-25000" dirty="0" err="1"/>
                <a:t>top</a:t>
              </a:r>
              <a:endParaRPr lang="en-US" baseline="-25000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2BFF398-5057-224E-9016-B32C0280056D}"/>
                </a:ext>
              </a:extLst>
            </p:cNvPr>
            <p:cNvSpPr txBox="1"/>
            <p:nvPr/>
          </p:nvSpPr>
          <p:spPr>
            <a:xfrm>
              <a:off x="6056711" y="3890164"/>
              <a:ext cx="6446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F</a:t>
              </a:r>
              <a:r>
                <a:rPr lang="en-US" baseline="-25000" dirty="0" err="1"/>
                <a:t>wall</a:t>
              </a:r>
              <a:endParaRPr lang="en-US" baseline="-25000" dirty="0"/>
            </a:p>
          </p:txBody>
        </p:sp>
      </p:grpSp>
      <p:pic>
        <p:nvPicPr>
          <p:cNvPr id="10" name="Picture 9" descr="latex-image-1.pdf">
            <a:extLst>
              <a:ext uri="{FF2B5EF4-FFF2-40B4-BE49-F238E27FC236}">
                <a16:creationId xmlns:a16="http://schemas.microsoft.com/office/drawing/2014/main" id="{7221CDF6-DC56-2A44-BCCC-9F7436FBD7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4817" y="3090469"/>
            <a:ext cx="1409700" cy="3175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52C3414-7D58-9746-8CB4-8ECA671818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4517" y="3885475"/>
            <a:ext cx="938474" cy="687595"/>
          </a:xfrm>
          <a:prstGeom prst="rect">
            <a:avLst/>
          </a:prstGeom>
        </p:spPr>
      </p:pic>
      <p:pic>
        <p:nvPicPr>
          <p:cNvPr id="12" name="Picture 11" descr="latex-image-1.pdf">
            <a:extLst>
              <a:ext uri="{FF2B5EF4-FFF2-40B4-BE49-F238E27FC236}">
                <a16:creationId xmlns:a16="http://schemas.microsoft.com/office/drawing/2014/main" id="{9D3ADA10-D50A-194D-A0CF-8CA227041F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7575" y="3131259"/>
            <a:ext cx="1739900" cy="2286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5FE999D-8905-C44B-9E02-60408DA53F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52845" y="5604319"/>
            <a:ext cx="1100026" cy="663652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91A65DB0-D221-9142-80B1-53428C367112}"/>
              </a:ext>
            </a:extLst>
          </p:cNvPr>
          <p:cNvGrpSpPr/>
          <p:nvPr/>
        </p:nvGrpSpPr>
        <p:grpSpPr>
          <a:xfrm>
            <a:off x="4941933" y="5563050"/>
            <a:ext cx="4440305" cy="846726"/>
            <a:chOff x="1616406" y="5176576"/>
            <a:chExt cx="4440305" cy="846726"/>
          </a:xfrm>
        </p:grpSpPr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61439AE0-A96F-3047-9598-5473EB206ABC}"/>
                </a:ext>
              </a:extLst>
            </p:cNvPr>
            <p:cNvSpPr/>
            <p:nvPr/>
          </p:nvSpPr>
          <p:spPr>
            <a:xfrm>
              <a:off x="1616406" y="5176576"/>
              <a:ext cx="4440305" cy="846726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7A8E7B05-E805-A64B-BFB0-677058A411E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791170" y="5205442"/>
              <a:ext cx="1100026" cy="663652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E8043A20-F136-5444-8995-95594C7F56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35176" y="5217898"/>
              <a:ext cx="938474" cy="687595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0C50567B-C11F-044D-A30E-0F84EF0D5A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8076" r="-1"/>
            <a:stretch/>
          </p:blipFill>
          <p:spPr>
            <a:xfrm>
              <a:off x="1712625" y="5258481"/>
              <a:ext cx="966208" cy="6855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720014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8A8EF-495A-0C45-BC24-F97557D2F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Determine if a fuel rod will exceed its yield stress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0384FE-65C7-A94B-8854-83A1E87EBF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fuel rod has an initial pressure of 5 </a:t>
            </a:r>
            <a:r>
              <a:rPr lang="en-US" dirty="0" err="1"/>
              <a:t>MPa</a:t>
            </a:r>
            <a:r>
              <a:rPr lang="en-US" dirty="0"/>
              <a:t> that increases to 9 </a:t>
            </a:r>
            <a:r>
              <a:rPr lang="en-US" dirty="0" err="1"/>
              <a:t>MPa</a:t>
            </a:r>
            <a:r>
              <a:rPr lang="en-US" dirty="0"/>
              <a:t> during operation. Will it exceed its yield stress?</a:t>
            </a:r>
          </a:p>
          <a:p>
            <a:pPr lvl="1"/>
            <a:r>
              <a:rPr lang="en-US" dirty="0"/>
              <a:t>R = 0.55 cm, </a:t>
            </a:r>
            <a:r>
              <a:rPr lang="en-US" dirty="0" err="1"/>
              <a:t>δ</a:t>
            </a:r>
            <a:r>
              <a:rPr lang="en-US" dirty="0"/>
              <a:t> = 0.05 cm, </a:t>
            </a:r>
            <a:r>
              <a:rPr lang="en-US" dirty="0" err="1"/>
              <a:t>σ</a:t>
            </a:r>
            <a:r>
              <a:rPr lang="en-US" baseline="-25000" dirty="0" err="1"/>
              <a:t>y</a:t>
            </a:r>
            <a:r>
              <a:rPr lang="en-US" dirty="0"/>
              <a:t> = 381 </a:t>
            </a:r>
            <a:r>
              <a:rPr lang="en-US" dirty="0" err="1"/>
              <a:t>MPa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8E1513-8D5D-A740-8414-ECDD968FD9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5CF4F2C-0791-F143-9CFA-1280FE7E6C3A}"/>
              </a:ext>
            </a:extLst>
          </p:cNvPr>
          <p:cNvGrpSpPr/>
          <p:nvPr/>
        </p:nvGrpSpPr>
        <p:grpSpPr>
          <a:xfrm>
            <a:off x="3843703" y="3519009"/>
            <a:ext cx="4440305" cy="846726"/>
            <a:chOff x="4703695" y="2386229"/>
            <a:chExt cx="4440305" cy="846726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110EAE7C-435D-7E4C-B1D0-009352C05D78}"/>
                </a:ext>
              </a:extLst>
            </p:cNvPr>
            <p:cNvSpPr/>
            <p:nvPr/>
          </p:nvSpPr>
          <p:spPr>
            <a:xfrm>
              <a:off x="4703695" y="2386229"/>
              <a:ext cx="4440305" cy="846726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2B306C3-056D-6E4F-84E4-C90C007B5F4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878459" y="2415095"/>
              <a:ext cx="1100026" cy="663652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E018C38-D113-BE46-B652-9CF6B838C8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22465" y="2427551"/>
              <a:ext cx="938474" cy="687595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7634F8A-BD98-DA42-A700-5BCC90E63D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8076" r="-1"/>
            <a:stretch/>
          </p:blipFill>
          <p:spPr>
            <a:xfrm>
              <a:off x="4799914" y="2468134"/>
              <a:ext cx="966208" cy="685500"/>
            </a:xfrm>
            <a:prstGeom prst="rect">
              <a:avLst/>
            </a:prstGeom>
          </p:spPr>
        </p:pic>
      </p:grp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BD073FFE-4A2D-6A4E-B7B6-3C729E53046A}"/>
              </a:ext>
            </a:extLst>
          </p:cNvPr>
          <p:cNvSpPr/>
          <p:nvPr/>
        </p:nvSpPr>
        <p:spPr>
          <a:xfrm>
            <a:off x="1914690" y="4547436"/>
            <a:ext cx="8298332" cy="1808915"/>
          </a:xfrm>
          <a:prstGeom prst="roundRect">
            <a:avLst>
              <a:gd name="adj" fmla="val 6691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marL="285750" indent="-285750">
              <a:buFont typeface="Arial"/>
              <a:buChar char="•"/>
            </a:pPr>
            <a:r>
              <a:rPr lang="en-US" dirty="0"/>
              <a:t>The largest stress will be the hoop stress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The hoop stress is P*(0.55/.05)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/>
              <a:t>For 5 </a:t>
            </a:r>
            <a:r>
              <a:rPr lang="en-US" dirty="0" err="1"/>
              <a:t>MPa</a:t>
            </a:r>
            <a:r>
              <a:rPr lang="en-US" dirty="0"/>
              <a:t>, </a:t>
            </a:r>
            <a:r>
              <a:rPr lang="en-US" dirty="0" err="1"/>
              <a:t>σθ</a:t>
            </a:r>
            <a:r>
              <a:rPr lang="en-US" dirty="0"/>
              <a:t> = 55 </a:t>
            </a:r>
            <a:r>
              <a:rPr lang="en-US" dirty="0" err="1"/>
              <a:t>Mpa</a:t>
            </a:r>
            <a:endParaRPr lang="en-US" dirty="0"/>
          </a:p>
          <a:p>
            <a:pPr marL="742950" lvl="1" indent="-285750">
              <a:buFont typeface="Arial"/>
              <a:buChar char="•"/>
            </a:pPr>
            <a:r>
              <a:rPr lang="en-US" dirty="0"/>
              <a:t>For 9 </a:t>
            </a:r>
            <a:r>
              <a:rPr lang="en-US" dirty="0" err="1"/>
              <a:t>MPa</a:t>
            </a:r>
            <a:r>
              <a:rPr lang="en-US" dirty="0"/>
              <a:t>, </a:t>
            </a:r>
            <a:r>
              <a:rPr lang="en-US" dirty="0" err="1"/>
              <a:t>σθ</a:t>
            </a:r>
            <a:r>
              <a:rPr lang="en-US" dirty="0"/>
              <a:t> = 99 </a:t>
            </a:r>
            <a:r>
              <a:rPr lang="en-US" dirty="0" err="1"/>
              <a:t>Mpa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/>
              <a:t>With these pressures, we don’t come even close to the yield stress of the cladding</a:t>
            </a:r>
          </a:p>
          <a:p>
            <a:pPr marL="742950" lvl="1" indent="-285750">
              <a:buFont typeface="Arial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6194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EE74BF-29D7-6446-AA28-382D560CF7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Last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EFAA28-DF0F-7B4A-BB65-E7FC55AAED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Solid mechanics predicts the deformation of a body from its applied load</a:t>
            </a:r>
          </a:p>
          <a:p>
            <a:r>
              <a:rPr lang="en-US" dirty="0"/>
              <a:t>The strain defines the deformation</a:t>
            </a:r>
          </a:p>
          <a:p>
            <a:r>
              <a:rPr lang="en-US" dirty="0"/>
              <a:t>The stress defines the material’s response to the strain</a:t>
            </a:r>
          </a:p>
          <a:p>
            <a:r>
              <a:rPr lang="en-US" dirty="0"/>
              <a:t>Materials can have recoverable and permanent deformation</a:t>
            </a:r>
          </a:p>
          <a:p>
            <a:pPr lvl="1"/>
            <a:r>
              <a:rPr lang="en-US" dirty="0"/>
              <a:t>Elastic deformation is recoverable and occurs due to the stretching of the atomic lattice</a:t>
            </a:r>
          </a:p>
          <a:p>
            <a:pPr lvl="1"/>
            <a:r>
              <a:rPr lang="en-US" dirty="0"/>
              <a:t>Plastic deformation is permanent and results form the breaking of bonds</a:t>
            </a:r>
          </a:p>
          <a:p>
            <a:r>
              <a:rPr lang="en-US" dirty="0"/>
              <a:t>Elastic moduli and Elastic constants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FB02F3-641D-2742-B673-E94C933081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4285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8C9DE-36BE-D74A-83B1-A136DE29FE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900114"/>
            <a:ext cx="10972800" cy="1068387"/>
          </a:xfrm>
        </p:spPr>
        <p:txBody>
          <a:bodyPr/>
          <a:lstStyle/>
          <a:p>
            <a:r>
              <a:rPr lang="en-US" dirty="0"/>
              <a:t>Stress within a pressurized cylinder that has thick walls (radius/thickness&lt;20)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D00897-4CE9-4D4F-8D76-FBF36D7041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The cylinder as an inner radius R</a:t>
            </a:r>
            <a:r>
              <a:rPr lang="en-US" baseline="-25000" dirty="0"/>
              <a:t>i</a:t>
            </a:r>
            <a:r>
              <a:rPr lang="en-US" dirty="0"/>
              <a:t> and an outer Radius R</a:t>
            </a:r>
            <a:r>
              <a:rPr lang="en-US" baseline="-25000" dirty="0"/>
              <a:t>o</a:t>
            </a:r>
          </a:p>
          <a:p>
            <a:r>
              <a:rPr lang="en-US" dirty="0"/>
              <a:t>We assume there is no shear stress, so </a:t>
            </a:r>
            <a:r>
              <a:rPr lang="en-US" dirty="0" err="1"/>
              <a:t>σ</a:t>
            </a:r>
            <a:r>
              <a:rPr lang="en-US" baseline="-25000" dirty="0" err="1"/>
              <a:t>rz</a:t>
            </a:r>
            <a:r>
              <a:rPr lang="en-US" dirty="0"/>
              <a:t> = 0</a:t>
            </a:r>
          </a:p>
          <a:p>
            <a:endParaRPr lang="en-US" dirty="0"/>
          </a:p>
          <a:p>
            <a:r>
              <a:rPr lang="en-US" dirty="0"/>
              <a:t>We will begin with the r equation</a:t>
            </a:r>
          </a:p>
          <a:p>
            <a:endParaRPr lang="en-US" dirty="0"/>
          </a:p>
          <a:p>
            <a:r>
              <a:rPr lang="en-US" dirty="0"/>
              <a:t>Now we need our constitutive law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We combine these equations to get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64F062-8F1F-E54D-B329-03A6418133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BAF421-6222-8A4D-89F9-0250C41354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384"/>
          <a:stretch/>
        </p:blipFill>
        <p:spPr>
          <a:xfrm>
            <a:off x="10041774" y="3020222"/>
            <a:ext cx="1029497" cy="7401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F66B003-AD80-F742-8EF6-B974916961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8076" y="1962618"/>
            <a:ext cx="3011963" cy="6536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F1A8743-4CB4-AB4C-9355-95B9B20DFE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930517"/>
            <a:ext cx="2307447" cy="740125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5CEEA1E3-D09F-104F-82FB-1E1FC6D1F217}"/>
              </a:ext>
            </a:extLst>
          </p:cNvPr>
          <p:cNvGrpSpPr/>
          <p:nvPr/>
        </p:nvGrpSpPr>
        <p:grpSpPr>
          <a:xfrm>
            <a:off x="7261078" y="3162536"/>
            <a:ext cx="2269568" cy="653695"/>
            <a:chOff x="1617503" y="2999872"/>
            <a:chExt cx="2269568" cy="653695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3C57827-5106-AD4F-AEB6-3AC5901A83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38653"/>
            <a:stretch/>
          </p:blipFill>
          <p:spPr>
            <a:xfrm>
              <a:off x="1617503" y="2999872"/>
              <a:ext cx="1847767" cy="653695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E1B512E-2202-DB48-802B-143673DEB6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85038"/>
            <a:stretch/>
          </p:blipFill>
          <p:spPr>
            <a:xfrm>
              <a:off x="3436407" y="2999872"/>
              <a:ext cx="450664" cy="653695"/>
            </a:xfrm>
            <a:prstGeom prst="rect">
              <a:avLst/>
            </a:prstGeom>
          </p:spPr>
        </p:pic>
      </p:grpSp>
      <p:pic>
        <p:nvPicPr>
          <p:cNvPr id="12" name="Picture 11" descr="latex-image-1.pdf">
            <a:extLst>
              <a:ext uri="{FF2B5EF4-FFF2-40B4-BE49-F238E27FC236}">
                <a16:creationId xmlns:a16="http://schemas.microsoft.com/office/drawing/2014/main" id="{C00B95E2-A4B2-994E-B624-6C08DA49244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548" b="23379"/>
          <a:stretch/>
        </p:blipFill>
        <p:spPr>
          <a:xfrm>
            <a:off x="8187711" y="4008225"/>
            <a:ext cx="2898922" cy="1691537"/>
          </a:xfrm>
          <a:prstGeom prst="rect">
            <a:avLst/>
          </a:prstGeom>
        </p:spPr>
      </p:pic>
      <p:pic>
        <p:nvPicPr>
          <p:cNvPr id="13" name="Picture 12" descr="latex-image-1.pdf">
            <a:extLst>
              <a:ext uri="{FF2B5EF4-FFF2-40B4-BE49-F238E27FC236}">
                <a16:creationId xmlns:a16="http://schemas.microsoft.com/office/drawing/2014/main" id="{2D186E3B-F4C6-EF42-80B1-9DD0779A39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294" y="4860265"/>
            <a:ext cx="3848100" cy="584200"/>
          </a:xfrm>
          <a:prstGeom prst="rect">
            <a:avLst/>
          </a:prstGeom>
        </p:spPr>
      </p:pic>
      <p:pic>
        <p:nvPicPr>
          <p:cNvPr id="14" name="Picture 13" descr="latex-image-1.pdf">
            <a:extLst>
              <a:ext uri="{FF2B5EF4-FFF2-40B4-BE49-F238E27FC236}">
                <a16:creationId xmlns:a16="http://schemas.microsoft.com/office/drawing/2014/main" id="{47A04BB3-49B1-1D4F-A010-FBAEF109234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5999958"/>
            <a:ext cx="4241800" cy="241300"/>
          </a:xfrm>
          <a:prstGeom prst="rect">
            <a:avLst/>
          </a:prstGeom>
        </p:spPr>
      </p:pic>
      <p:pic>
        <p:nvPicPr>
          <p:cNvPr id="15" name="Picture 14" descr="latex-image-1.pdf">
            <a:extLst>
              <a:ext uri="{FF2B5EF4-FFF2-40B4-BE49-F238E27FC236}">
                <a16:creationId xmlns:a16="http://schemas.microsoft.com/office/drawing/2014/main" id="{22B15CD5-3121-804B-B592-4D63ED42BB9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1627" y="5995075"/>
            <a:ext cx="3873500" cy="292100"/>
          </a:xfrm>
          <a:prstGeom prst="rect">
            <a:avLst/>
          </a:prstGeom>
        </p:spPr>
      </p:pic>
      <p:pic>
        <p:nvPicPr>
          <p:cNvPr id="16" name="Picture 15" descr="latex-image-1.pdf">
            <a:extLst>
              <a:ext uri="{FF2B5EF4-FFF2-40B4-BE49-F238E27FC236}">
                <a16:creationId xmlns:a16="http://schemas.microsoft.com/office/drawing/2014/main" id="{E1A0B2E7-034B-DB48-8FC6-121E6B69FCF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5389" y="6380067"/>
            <a:ext cx="3289300" cy="241300"/>
          </a:xfrm>
          <a:prstGeom prst="rect">
            <a:avLst/>
          </a:prstGeom>
        </p:spPr>
      </p:pic>
      <p:pic>
        <p:nvPicPr>
          <p:cNvPr id="17" name="Picture 16" descr="latex-image-1.pdf">
            <a:extLst>
              <a:ext uri="{FF2B5EF4-FFF2-40B4-BE49-F238E27FC236}">
                <a16:creationId xmlns:a16="http://schemas.microsoft.com/office/drawing/2014/main" id="{7ECB1385-F4FD-1445-8BA6-5635028CD0C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8378" y="4201223"/>
            <a:ext cx="2552700" cy="254000"/>
          </a:xfrm>
          <a:prstGeom prst="rect">
            <a:avLst/>
          </a:prstGeom>
        </p:spPr>
      </p:pic>
      <p:pic>
        <p:nvPicPr>
          <p:cNvPr id="18" name="Picture 17" descr="latex-image-1.pdf">
            <a:extLst>
              <a:ext uri="{FF2B5EF4-FFF2-40B4-BE49-F238E27FC236}">
                <a16:creationId xmlns:a16="http://schemas.microsoft.com/office/drawing/2014/main" id="{DDBE3B5C-C5BA-0A46-908A-1916E675EF3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6027" y="4201223"/>
            <a:ext cx="1968500" cy="241300"/>
          </a:xfrm>
          <a:prstGeom prst="rect">
            <a:avLst/>
          </a:prstGeom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0CCDB9D0-7E6D-5B47-8D85-28917FF259A0}"/>
              </a:ext>
            </a:extLst>
          </p:cNvPr>
          <p:cNvSpPr/>
          <p:nvPr/>
        </p:nvSpPr>
        <p:spPr>
          <a:xfrm>
            <a:off x="7991475" y="4008225"/>
            <a:ext cx="3209925" cy="1773450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29388AD3-0E7C-664F-BB81-35EEFB2711EC}"/>
              </a:ext>
            </a:extLst>
          </p:cNvPr>
          <p:cNvSpPr/>
          <p:nvPr/>
        </p:nvSpPr>
        <p:spPr>
          <a:xfrm>
            <a:off x="409575" y="5849506"/>
            <a:ext cx="8782935" cy="879893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68198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8494FE-9668-9645-B261-7DF41CFB7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 equations for the stress within a pressurized cylinder with thick walls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E0304B-FAFE-AD45-91D6-D45826BF57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need one more relationship from the definition of the strain</a:t>
            </a:r>
          </a:p>
          <a:p>
            <a:endParaRPr lang="en-US" dirty="0"/>
          </a:p>
          <a:p>
            <a:r>
              <a:rPr lang="en-US" dirty="0"/>
              <a:t>From the previous slide, we have</a:t>
            </a:r>
          </a:p>
          <a:p>
            <a:endParaRPr lang="en-US" dirty="0"/>
          </a:p>
          <a:p>
            <a:r>
              <a:rPr lang="en-US" dirty="0"/>
              <a:t>If we combine these, we get</a:t>
            </a:r>
          </a:p>
          <a:p>
            <a:endParaRPr lang="en-US" dirty="0"/>
          </a:p>
          <a:p>
            <a:r>
              <a:rPr lang="en-US" dirty="0"/>
              <a:t>Again, from the previous slide</a:t>
            </a:r>
          </a:p>
          <a:p>
            <a:endParaRPr lang="en-US" dirty="0"/>
          </a:p>
          <a:p>
            <a:r>
              <a:rPr lang="en-US" dirty="0"/>
              <a:t>We end up with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50E638-D91F-0746-830B-89B5953807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  <p:pic>
        <p:nvPicPr>
          <p:cNvPr id="5" name="Picture 4" descr="latex-image-1.pdf">
            <a:extLst>
              <a:ext uri="{FF2B5EF4-FFF2-40B4-BE49-F238E27FC236}">
                <a16:creationId xmlns:a16="http://schemas.microsoft.com/office/drawing/2014/main" id="{A2557DA2-6529-2B46-B002-D12FE280B4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436" y="5155003"/>
            <a:ext cx="1968500" cy="241300"/>
          </a:xfrm>
          <a:prstGeom prst="rect">
            <a:avLst/>
          </a:prstGeom>
        </p:spPr>
      </p:pic>
      <p:pic>
        <p:nvPicPr>
          <p:cNvPr id="6" name="Picture 5" descr="latex-image-1.pdf">
            <a:extLst>
              <a:ext uri="{FF2B5EF4-FFF2-40B4-BE49-F238E27FC236}">
                <a16:creationId xmlns:a16="http://schemas.microsoft.com/office/drawing/2014/main" id="{17EAA5B2-E1C7-9649-B639-C4EEEE1832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5884" y="5135523"/>
            <a:ext cx="2552700" cy="254000"/>
          </a:xfrm>
          <a:prstGeom prst="rect">
            <a:avLst/>
          </a:prstGeom>
        </p:spPr>
      </p:pic>
      <p:pic>
        <p:nvPicPr>
          <p:cNvPr id="7" name="Picture 6" descr="latex-image-1.pdf">
            <a:extLst>
              <a:ext uri="{FF2B5EF4-FFF2-40B4-BE49-F238E27FC236}">
                <a16:creationId xmlns:a16="http://schemas.microsoft.com/office/drawing/2014/main" id="{4E3941DD-C49D-734B-BCAB-74B5065E80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9617" y="3597424"/>
            <a:ext cx="3873500" cy="292100"/>
          </a:xfrm>
          <a:prstGeom prst="rect">
            <a:avLst/>
          </a:prstGeom>
        </p:spPr>
      </p:pic>
      <p:pic>
        <p:nvPicPr>
          <p:cNvPr id="8" name="Picture 7" descr="latex-image-1.pdf">
            <a:extLst>
              <a:ext uri="{FF2B5EF4-FFF2-40B4-BE49-F238E27FC236}">
                <a16:creationId xmlns:a16="http://schemas.microsoft.com/office/drawing/2014/main" id="{D3C6AE56-9EF5-8F4F-84A6-53D505AF2C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9636" y="3597424"/>
            <a:ext cx="3289300" cy="241300"/>
          </a:xfrm>
          <a:prstGeom prst="rect">
            <a:avLst/>
          </a:prstGeom>
        </p:spPr>
      </p:pic>
      <p:pic>
        <p:nvPicPr>
          <p:cNvPr id="9" name="Picture 8" descr="latex-image-1.pdf">
            <a:extLst>
              <a:ext uri="{FF2B5EF4-FFF2-40B4-BE49-F238E27FC236}">
                <a16:creationId xmlns:a16="http://schemas.microsoft.com/office/drawing/2014/main" id="{05D44DC2-591B-AB43-8BE1-98018BCAAEF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749"/>
          <a:stretch/>
        </p:blipFill>
        <p:spPr>
          <a:xfrm>
            <a:off x="2826350" y="2672988"/>
            <a:ext cx="2213248" cy="330200"/>
          </a:xfrm>
          <a:prstGeom prst="rect">
            <a:avLst/>
          </a:prstGeom>
        </p:spPr>
      </p:pic>
      <p:pic>
        <p:nvPicPr>
          <p:cNvPr id="10" name="Picture 9" descr="latex-image-1.pdf">
            <a:extLst>
              <a:ext uri="{FF2B5EF4-FFF2-40B4-BE49-F238E27FC236}">
                <a16:creationId xmlns:a16="http://schemas.microsoft.com/office/drawing/2014/main" id="{CEDD61A0-CF38-9345-9373-0606AB9E8C6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834" y="2678593"/>
            <a:ext cx="2184400" cy="317500"/>
          </a:xfrm>
          <a:prstGeom prst="rect">
            <a:avLst/>
          </a:prstGeom>
        </p:spPr>
      </p:pic>
      <p:pic>
        <p:nvPicPr>
          <p:cNvPr id="11" name="Picture 10" descr="latex-image-1.pdf">
            <a:extLst>
              <a:ext uri="{FF2B5EF4-FFF2-40B4-BE49-F238E27FC236}">
                <a16:creationId xmlns:a16="http://schemas.microsoft.com/office/drawing/2014/main" id="{FDBAFA06-B22D-994F-91C2-4F4B4FF6421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0234" y="2685688"/>
            <a:ext cx="1536700" cy="317500"/>
          </a:xfrm>
          <a:prstGeom prst="rect">
            <a:avLst/>
          </a:prstGeom>
        </p:spPr>
      </p:pic>
      <p:pic>
        <p:nvPicPr>
          <p:cNvPr id="12" name="Picture 11" descr="latex-image-1.pdf">
            <a:extLst>
              <a:ext uri="{FF2B5EF4-FFF2-40B4-BE49-F238E27FC236}">
                <a16:creationId xmlns:a16="http://schemas.microsoft.com/office/drawing/2014/main" id="{00CA0D06-DE92-0541-B6B2-DC040794E74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2398" y="5700534"/>
            <a:ext cx="2171700" cy="254000"/>
          </a:xfrm>
          <a:prstGeom prst="rect">
            <a:avLst/>
          </a:prstGeom>
        </p:spPr>
      </p:pic>
      <p:pic>
        <p:nvPicPr>
          <p:cNvPr id="13" name="Picture 12" descr="latex-image-1.pdf">
            <a:extLst>
              <a:ext uri="{FF2B5EF4-FFF2-40B4-BE49-F238E27FC236}">
                <a16:creationId xmlns:a16="http://schemas.microsoft.com/office/drawing/2014/main" id="{7A467392-2559-B74A-80FC-4324F74006C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9598" y="6130993"/>
            <a:ext cx="1714500" cy="330200"/>
          </a:xfrm>
          <a:prstGeom prst="rect">
            <a:avLst/>
          </a:prstGeom>
        </p:spPr>
      </p:pic>
      <p:pic>
        <p:nvPicPr>
          <p:cNvPr id="14" name="Picture 13" descr="latex-image-1.pdf">
            <a:extLst>
              <a:ext uri="{FF2B5EF4-FFF2-40B4-BE49-F238E27FC236}">
                <a16:creationId xmlns:a16="http://schemas.microsoft.com/office/drawing/2014/main" id="{5376E0BE-B67A-5341-9778-63DC906FEDC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6350" y="4432960"/>
            <a:ext cx="5588000" cy="31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4116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019D59-1636-3F47-BD4E-A7F0E5A26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now have an ODE so we can solve to get the stress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73F8C0-853D-8743-8253-8EEA687756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Our boundary conditions are </a:t>
            </a:r>
            <a:r>
              <a:rPr lang="en-US" dirty="0" err="1"/>
              <a:t>σ</a:t>
            </a:r>
            <a:r>
              <a:rPr lang="en-US" baseline="-25000" dirty="0" err="1"/>
              <a:t>rr</a:t>
            </a:r>
            <a:r>
              <a:rPr lang="en-US" dirty="0"/>
              <a:t>(R</a:t>
            </a:r>
            <a:r>
              <a:rPr lang="en-US" baseline="-25000" dirty="0"/>
              <a:t>i</a:t>
            </a:r>
            <a:r>
              <a:rPr lang="en-US" dirty="0"/>
              <a:t>) = -p and </a:t>
            </a:r>
            <a:r>
              <a:rPr lang="en-US" dirty="0" err="1"/>
              <a:t>σ</a:t>
            </a:r>
            <a:r>
              <a:rPr lang="en-US" baseline="-25000" dirty="0" err="1"/>
              <a:t>rr</a:t>
            </a:r>
            <a:r>
              <a:rPr lang="en-US" dirty="0"/>
              <a:t>(R</a:t>
            </a:r>
            <a:r>
              <a:rPr lang="en-US" baseline="-25000" dirty="0"/>
              <a:t>o</a:t>
            </a:r>
            <a:r>
              <a:rPr lang="en-US" dirty="0"/>
              <a:t>) = 0</a:t>
            </a:r>
          </a:p>
          <a:p>
            <a:r>
              <a:rPr lang="en-US" dirty="0"/>
              <a:t>After integrating twice, we get</a:t>
            </a:r>
          </a:p>
          <a:p>
            <a:endParaRPr lang="en-US" dirty="0"/>
          </a:p>
          <a:p>
            <a:r>
              <a:rPr lang="en-US" dirty="0"/>
              <a:t>From </a:t>
            </a:r>
            <a:r>
              <a:rPr lang="en-US" dirty="0" err="1"/>
              <a:t>σ</a:t>
            </a:r>
            <a:r>
              <a:rPr lang="en-US" baseline="-25000" dirty="0" err="1"/>
              <a:t>rr</a:t>
            </a:r>
            <a:r>
              <a:rPr lang="en-US" dirty="0"/>
              <a:t>, we can get </a:t>
            </a:r>
            <a:r>
              <a:rPr lang="en-US" dirty="0" err="1"/>
              <a:t>σ</a:t>
            </a:r>
            <a:r>
              <a:rPr lang="en-US" baseline="-25000" dirty="0" err="1"/>
              <a:t>θθ</a:t>
            </a:r>
            <a:r>
              <a:rPr lang="en-US" dirty="0"/>
              <a:t> from</a:t>
            </a:r>
          </a:p>
          <a:p>
            <a:r>
              <a:rPr lang="en-US" dirty="0"/>
              <a:t>From the end condition, we determine </a:t>
            </a:r>
            <a:r>
              <a:rPr lang="en-US" dirty="0" err="1"/>
              <a:t>σ</a:t>
            </a:r>
            <a:r>
              <a:rPr lang="en-US" baseline="-25000" dirty="0" err="1"/>
              <a:t>zz</a:t>
            </a:r>
            <a:endParaRPr lang="en-US" baseline="-25000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19698D-3240-C445-9A4C-E112DB93D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  <p:pic>
        <p:nvPicPr>
          <p:cNvPr id="5" name="Picture 4" descr="latex-image-1.pdf">
            <a:extLst>
              <a:ext uri="{FF2B5EF4-FFF2-40B4-BE49-F238E27FC236}">
                <a16:creationId xmlns:a16="http://schemas.microsoft.com/office/drawing/2014/main" id="{F79EB564-50F8-B349-8BDB-FF07648868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4080" y="1764939"/>
            <a:ext cx="1714500" cy="330200"/>
          </a:xfrm>
          <a:prstGeom prst="rect">
            <a:avLst/>
          </a:prstGeom>
        </p:spPr>
      </p:pic>
      <p:pic>
        <p:nvPicPr>
          <p:cNvPr id="6" name="Picture 5" descr="latex-image-1.pdf">
            <a:extLst>
              <a:ext uri="{FF2B5EF4-FFF2-40B4-BE49-F238E27FC236}">
                <a16:creationId xmlns:a16="http://schemas.microsoft.com/office/drawing/2014/main" id="{49A88EF8-F074-A349-94C7-60248AD3E3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8139" y="2673667"/>
            <a:ext cx="2832100" cy="622300"/>
          </a:xfrm>
          <a:prstGeom prst="rect">
            <a:avLst/>
          </a:prstGeom>
        </p:spPr>
      </p:pic>
      <p:pic>
        <p:nvPicPr>
          <p:cNvPr id="7" name="Picture 6" descr="latex-image-1.pdf">
            <a:extLst>
              <a:ext uri="{FF2B5EF4-FFF2-40B4-BE49-F238E27FC236}">
                <a16:creationId xmlns:a16="http://schemas.microsoft.com/office/drawing/2014/main" id="{E5DC1206-33B8-DB4B-9BB9-CB5E406AFA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8691" y="3599084"/>
            <a:ext cx="1968500" cy="241300"/>
          </a:xfrm>
          <a:prstGeom prst="rect">
            <a:avLst/>
          </a:prstGeom>
        </p:spPr>
      </p:pic>
      <p:pic>
        <p:nvPicPr>
          <p:cNvPr id="8" name="Picture 7" descr="latex-image-1.pdf">
            <a:extLst>
              <a:ext uri="{FF2B5EF4-FFF2-40B4-BE49-F238E27FC236}">
                <a16:creationId xmlns:a16="http://schemas.microsoft.com/office/drawing/2014/main" id="{61C1241E-2EF9-5643-A06E-D8ABC97BC1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6543" y="3408584"/>
            <a:ext cx="2628900" cy="622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2C14F13-7F79-344F-92CC-5106DAB355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02559" y="4716418"/>
            <a:ext cx="4467968" cy="193970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C9D57E61-1EFD-7343-A527-E72B694C8049}"/>
              </a:ext>
            </a:extLst>
          </p:cNvPr>
          <p:cNvGrpSpPr/>
          <p:nvPr/>
        </p:nvGrpSpPr>
        <p:grpSpPr>
          <a:xfrm>
            <a:off x="2544479" y="4582731"/>
            <a:ext cx="2625453" cy="533400"/>
            <a:chOff x="1020478" y="4582731"/>
            <a:chExt cx="2625453" cy="533400"/>
          </a:xfrm>
        </p:grpSpPr>
        <p:pic>
          <p:nvPicPr>
            <p:cNvPr id="11" name="Picture 10" descr="latex-image-1.pdf">
              <a:extLst>
                <a:ext uri="{FF2B5EF4-FFF2-40B4-BE49-F238E27FC236}">
                  <a16:creationId xmlns:a16="http://schemas.microsoft.com/office/drawing/2014/main" id="{B5314F57-564D-CD47-AB64-D9170BD5BE9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26631" y="4582731"/>
              <a:ext cx="2019300" cy="533400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9F2EC32-6C7D-1A4F-BD55-8FD00DC0DB6E}"/>
                </a:ext>
              </a:extLst>
            </p:cNvPr>
            <p:cNvSpPr txBox="1"/>
            <p:nvPr/>
          </p:nvSpPr>
          <p:spPr>
            <a:xfrm>
              <a:off x="1020478" y="4687552"/>
              <a:ext cx="6061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(a)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06E2BFC-EF50-334B-8025-3E7250BFD3F8}"/>
              </a:ext>
            </a:extLst>
          </p:cNvPr>
          <p:cNvGrpSpPr/>
          <p:nvPr/>
        </p:nvGrpSpPr>
        <p:grpSpPr>
          <a:xfrm>
            <a:off x="2544479" y="5359534"/>
            <a:ext cx="1342753" cy="369332"/>
            <a:chOff x="1020478" y="5359534"/>
            <a:chExt cx="1342753" cy="369332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219779D-408F-F74A-AA64-C0B9B8BDE5C5}"/>
                </a:ext>
              </a:extLst>
            </p:cNvPr>
            <p:cNvSpPr txBox="1"/>
            <p:nvPr/>
          </p:nvSpPr>
          <p:spPr>
            <a:xfrm>
              <a:off x="1020478" y="5359534"/>
              <a:ext cx="6061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(b)</a:t>
              </a:r>
            </a:p>
          </p:txBody>
        </p:sp>
        <p:pic>
          <p:nvPicPr>
            <p:cNvPr id="15" name="Picture 14" descr="latex-image-1.pdf">
              <a:extLst>
                <a:ext uri="{FF2B5EF4-FFF2-40B4-BE49-F238E27FC236}">
                  <a16:creationId xmlns:a16="http://schemas.microsoft.com/office/drawing/2014/main" id="{643B83EE-DCFA-CC47-8B06-D75E0CE7CA9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26631" y="5454470"/>
              <a:ext cx="736600" cy="203200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0F07772-5C0A-4344-99A0-5E358E35AE93}"/>
              </a:ext>
            </a:extLst>
          </p:cNvPr>
          <p:cNvGrpSpPr/>
          <p:nvPr/>
        </p:nvGrpSpPr>
        <p:grpSpPr>
          <a:xfrm>
            <a:off x="2544479" y="5896808"/>
            <a:ext cx="2625453" cy="533400"/>
            <a:chOff x="1020478" y="5896808"/>
            <a:chExt cx="2625453" cy="533400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61B4333-DCD9-2845-8D64-339570E7ECE8}"/>
                </a:ext>
              </a:extLst>
            </p:cNvPr>
            <p:cNvSpPr txBox="1"/>
            <p:nvPr/>
          </p:nvSpPr>
          <p:spPr>
            <a:xfrm>
              <a:off x="1020478" y="5993028"/>
              <a:ext cx="6061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(c)</a:t>
              </a:r>
            </a:p>
          </p:txBody>
        </p:sp>
        <p:pic>
          <p:nvPicPr>
            <p:cNvPr id="18" name="Picture 17" descr="latex-image-1.pdf">
              <a:extLst>
                <a:ext uri="{FF2B5EF4-FFF2-40B4-BE49-F238E27FC236}">
                  <a16:creationId xmlns:a16="http://schemas.microsoft.com/office/drawing/2014/main" id="{545A3927-0138-5B48-882B-AD9BFCB4972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26631" y="5896808"/>
              <a:ext cx="2019300" cy="533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856178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75E29-DC88-1249-BF8D-F8A026D39A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Determine if a fuel rod will exceed its yield stress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EB014E-A6FD-004C-B64B-66295B1C38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fuel rod has an initial pressure of 5 </a:t>
            </a:r>
            <a:r>
              <a:rPr lang="en-US" dirty="0" err="1"/>
              <a:t>MPa</a:t>
            </a:r>
            <a:r>
              <a:rPr lang="en-US" dirty="0"/>
              <a:t> that increases to 9 </a:t>
            </a:r>
            <a:r>
              <a:rPr lang="en-US" dirty="0" err="1"/>
              <a:t>MPa</a:t>
            </a:r>
            <a:r>
              <a:rPr lang="en-US" dirty="0"/>
              <a:t> during operation. Will it exceed its yield stress?</a:t>
            </a:r>
          </a:p>
          <a:p>
            <a:pPr lvl="1"/>
            <a:r>
              <a:rPr lang="en-US" dirty="0"/>
              <a:t>R</a:t>
            </a:r>
            <a:r>
              <a:rPr lang="en-US" baseline="-25000" dirty="0"/>
              <a:t>i</a:t>
            </a:r>
            <a:r>
              <a:rPr lang="en-US" dirty="0"/>
              <a:t> = 0.52, R</a:t>
            </a:r>
            <a:r>
              <a:rPr lang="en-US" baseline="-25000" dirty="0"/>
              <a:t>o</a:t>
            </a:r>
            <a:r>
              <a:rPr lang="en-US" dirty="0"/>
              <a:t> = 0.58 cm, </a:t>
            </a:r>
            <a:r>
              <a:rPr lang="en-US" dirty="0" err="1"/>
              <a:t>σ</a:t>
            </a:r>
            <a:r>
              <a:rPr lang="en-US" baseline="-25000" dirty="0" err="1"/>
              <a:t>y</a:t>
            </a:r>
            <a:r>
              <a:rPr lang="en-US" dirty="0"/>
              <a:t> = 381 </a:t>
            </a:r>
            <a:r>
              <a:rPr lang="en-US" dirty="0" err="1"/>
              <a:t>MPa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6889C9-520C-164F-811D-488A8EFB92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0FB9834-175A-1C4D-B5A8-C1FDD240F0E3}"/>
              </a:ext>
            </a:extLst>
          </p:cNvPr>
          <p:cNvSpPr/>
          <p:nvPr/>
        </p:nvSpPr>
        <p:spPr>
          <a:xfrm>
            <a:off x="1981201" y="4213184"/>
            <a:ext cx="8298332" cy="2442935"/>
          </a:xfrm>
          <a:prstGeom prst="roundRect">
            <a:avLst>
              <a:gd name="adj" fmla="val 6691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marL="285750" indent="-285750">
              <a:buFont typeface="Arial"/>
              <a:buChar char="•"/>
            </a:pPr>
            <a:r>
              <a:rPr lang="en-US" sz="1600" dirty="0"/>
              <a:t>Which stress is the largest?</a:t>
            </a:r>
          </a:p>
          <a:p>
            <a:pPr marL="742950" lvl="1" indent="-285750">
              <a:buFont typeface="Arial"/>
              <a:buChar char="•"/>
            </a:pPr>
            <a:r>
              <a:rPr lang="en-US" sz="1600" dirty="0" err="1"/>
              <a:t>σ</a:t>
            </a:r>
            <a:r>
              <a:rPr lang="en-US" sz="1600" baseline="-25000" dirty="0" err="1"/>
              <a:t>θθ</a:t>
            </a:r>
            <a:endParaRPr lang="en-US" sz="1600" baseline="-25000" dirty="0"/>
          </a:p>
          <a:p>
            <a:pPr marL="285750" indent="-285750">
              <a:buFont typeface="Arial"/>
              <a:buChar char="•"/>
            </a:pPr>
            <a:r>
              <a:rPr lang="en-US" sz="1600" dirty="0"/>
              <a:t>At what position r will the hoop stress be the largest?</a:t>
            </a:r>
          </a:p>
          <a:p>
            <a:pPr marL="742950" lvl="1" indent="-285750">
              <a:buFont typeface="Arial"/>
              <a:buChar char="•"/>
            </a:pPr>
            <a:r>
              <a:rPr lang="en-US" sz="1600" dirty="0"/>
              <a:t>r = </a:t>
            </a:r>
            <a:r>
              <a:rPr lang="en-US" sz="1600" dirty="0" err="1"/>
              <a:t>R</a:t>
            </a:r>
            <a:r>
              <a:rPr lang="en-US" sz="1600" baseline="-25000" dirty="0" err="1"/>
              <a:t>i</a:t>
            </a:r>
            <a:r>
              <a:rPr lang="en-US" sz="1600" baseline="-25000" dirty="0"/>
              <a:t> </a:t>
            </a:r>
            <a:r>
              <a:rPr lang="en-US" sz="1600" dirty="0"/>
              <a:t>= 0.52 cm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/>
              <a:t>What is the stress at p = 5 </a:t>
            </a:r>
            <a:r>
              <a:rPr lang="en-US" sz="1600" dirty="0" err="1"/>
              <a:t>MPa</a:t>
            </a:r>
            <a:r>
              <a:rPr lang="en-US" sz="1600" dirty="0"/>
              <a:t>?</a:t>
            </a:r>
          </a:p>
          <a:p>
            <a:pPr marL="742950" lvl="1" indent="-285750">
              <a:buFont typeface="Arial"/>
              <a:buChar char="•"/>
            </a:pPr>
            <a:r>
              <a:rPr lang="en-US" sz="1600" dirty="0" err="1"/>
              <a:t>σ</a:t>
            </a:r>
            <a:r>
              <a:rPr lang="en-US" sz="1600" baseline="-25000" dirty="0" err="1"/>
              <a:t>θθ</a:t>
            </a:r>
            <a:r>
              <a:rPr lang="en-US" sz="1600" dirty="0"/>
              <a:t> = 5*((0.58/0.52)^2 + 1)/((0.58/0.52)^2 – 1) = 46.0 </a:t>
            </a:r>
            <a:r>
              <a:rPr lang="en-US" sz="1600" dirty="0" err="1"/>
              <a:t>MPa</a:t>
            </a:r>
            <a:endParaRPr lang="en-US" sz="1600" dirty="0"/>
          </a:p>
          <a:p>
            <a:pPr marL="285750" indent="-285750">
              <a:buFont typeface="Arial"/>
              <a:buChar char="•"/>
            </a:pPr>
            <a:r>
              <a:rPr lang="en-US" sz="1600" dirty="0"/>
              <a:t>What is the stress at p = 9 </a:t>
            </a:r>
            <a:r>
              <a:rPr lang="en-US" sz="1600" dirty="0" err="1"/>
              <a:t>Mpa</a:t>
            </a:r>
            <a:r>
              <a:rPr lang="en-US" sz="1600" dirty="0"/>
              <a:t>? </a:t>
            </a:r>
          </a:p>
          <a:p>
            <a:pPr marL="742950" lvl="1" indent="-285750">
              <a:buFont typeface="Arial"/>
              <a:buChar char="•"/>
            </a:pPr>
            <a:r>
              <a:rPr lang="en-US" sz="1600" dirty="0" err="1"/>
              <a:t>σ</a:t>
            </a:r>
            <a:r>
              <a:rPr lang="en-US" sz="1600" baseline="-25000" dirty="0" err="1"/>
              <a:t>θθ</a:t>
            </a:r>
            <a:r>
              <a:rPr lang="en-US" sz="1600" dirty="0"/>
              <a:t> = 5*((0.58/0.52)^2 + 1)/((0.58/0.52)^2 – 1) = 82.7 </a:t>
            </a:r>
            <a:r>
              <a:rPr lang="en-US" sz="1600" dirty="0" err="1"/>
              <a:t>Mpa</a:t>
            </a:r>
            <a:endParaRPr lang="en-US" sz="1600" dirty="0"/>
          </a:p>
          <a:p>
            <a:pPr marL="285750" indent="-285750">
              <a:buFont typeface="Arial"/>
              <a:buChar char="•"/>
            </a:pPr>
            <a:r>
              <a:rPr lang="en-US" sz="1600" dirty="0"/>
              <a:t>Again, we don’t even get close to yielding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424AB346-03A5-684E-A0E7-B8BEAAF17A1E}"/>
              </a:ext>
            </a:extLst>
          </p:cNvPr>
          <p:cNvSpPr/>
          <p:nvPr/>
        </p:nvSpPr>
        <p:spPr>
          <a:xfrm>
            <a:off x="2700936" y="3470565"/>
            <a:ext cx="6790127" cy="742619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latex-image-1.pdf">
            <a:extLst>
              <a:ext uri="{FF2B5EF4-FFF2-40B4-BE49-F238E27FC236}">
                <a16:creationId xmlns:a16="http://schemas.microsoft.com/office/drawing/2014/main" id="{94C4B0FB-D500-8948-A6FC-81397DC072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1513" y="3543663"/>
            <a:ext cx="2358388" cy="545787"/>
          </a:xfrm>
          <a:prstGeom prst="rect">
            <a:avLst/>
          </a:prstGeom>
        </p:spPr>
      </p:pic>
      <p:pic>
        <p:nvPicPr>
          <p:cNvPr id="8" name="Picture 7" descr="latex-image-1.pdf">
            <a:extLst>
              <a:ext uri="{FF2B5EF4-FFF2-40B4-BE49-F238E27FC236}">
                <a16:creationId xmlns:a16="http://schemas.microsoft.com/office/drawing/2014/main" id="{38394899-E10F-9244-80FB-E3B91EBAA6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5333" y="3543663"/>
            <a:ext cx="2189176" cy="54578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C7A08E4-BE2F-CD45-B7E6-1D3402B3ED7A}"/>
                  </a:ext>
                </a:extLst>
              </p:cNvPr>
              <p:cNvSpPr txBox="1"/>
              <p:nvPr/>
            </p:nvSpPr>
            <p:spPr>
              <a:xfrm>
                <a:off x="7503148" y="3528511"/>
                <a:ext cx="2070631" cy="50629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𝑧𝑧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𝑝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C7A08E4-BE2F-CD45-B7E6-1D3402B3ED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3148" y="3528511"/>
                <a:ext cx="2070631" cy="506292"/>
              </a:xfrm>
              <a:prstGeom prst="rect">
                <a:avLst/>
              </a:prstGeom>
              <a:blipFill>
                <a:blip r:embed="rId4"/>
                <a:stretch>
                  <a:fillRect t="-2439" b="-170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15767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95E95-679B-3145-B2FD-90420B020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We’ve now solved this same problem assuming thin and thick walled cylinders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1007A2-3B53-AB4F-9283-43268BB82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F3821F-9275-8E44-9191-C35ADE854C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7866" y="1939275"/>
            <a:ext cx="6376268" cy="4782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5269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D22D12-18CD-B14A-8569-BC4BC0DF6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6FA760-1496-0145-BE5A-C149CF8C61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Solid mechanics predicts the deformation of a body from its applied load</a:t>
            </a:r>
          </a:p>
          <a:p>
            <a:pPr lvl="1"/>
            <a:r>
              <a:rPr lang="en-US" dirty="0"/>
              <a:t>The strain defines the deformation</a:t>
            </a:r>
          </a:p>
          <a:p>
            <a:pPr lvl="1"/>
            <a:r>
              <a:rPr lang="en-US" dirty="0"/>
              <a:t>The stress defines the material’s internal response to the strain</a:t>
            </a:r>
          </a:p>
          <a:p>
            <a:r>
              <a:rPr lang="en-US" dirty="0"/>
              <a:t>Materials can have recoverable and permanent deformation</a:t>
            </a:r>
          </a:p>
          <a:p>
            <a:pPr lvl="1"/>
            <a:r>
              <a:rPr lang="en-US" dirty="0"/>
              <a:t>Elastic deformation is recoverable and occurs due to the stretching of the atomic lattice</a:t>
            </a:r>
          </a:p>
          <a:p>
            <a:pPr lvl="1"/>
            <a:r>
              <a:rPr lang="en-US" dirty="0"/>
              <a:t>Plastic deformation is permanent and results form the breaking of bonds during dislocation (line defect) migration</a:t>
            </a:r>
          </a:p>
          <a:p>
            <a:r>
              <a:rPr lang="en-US" dirty="0"/>
              <a:t>We derived two analytical solutions for the stress in a pressurized cylinder </a:t>
            </a:r>
          </a:p>
          <a:p>
            <a:pPr lvl="1"/>
            <a:r>
              <a:rPr lang="en-US" dirty="0"/>
              <a:t>Thin walled cylinder</a:t>
            </a:r>
          </a:p>
          <a:p>
            <a:pPr lvl="1"/>
            <a:r>
              <a:rPr lang="en-US" dirty="0"/>
              <a:t>Thick walled cylinder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C0F03E-AAC3-0A43-8DBB-83D9575B7B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922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29CC1-34E4-A34F-8621-801D8886CE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084" y="1234721"/>
            <a:ext cx="10363200" cy="1362075"/>
          </a:xfrm>
        </p:spPr>
        <p:txBody>
          <a:bodyPr/>
          <a:lstStyle/>
          <a:p>
            <a:r>
              <a:rPr lang="en-US" dirty="0"/>
              <a:t>Mechanics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FF06B0-02C9-F34D-82A4-D2D5BBAF6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DA6BD0F-ABBC-C14D-BC96-77BE126A748B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7186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7052BD-0178-A647-B2D1-088B366A98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Stress/Strain Regions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BFADDF-2F40-774A-BD93-EB694E5F2A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467350" cy="3965670"/>
          </a:xfrm>
        </p:spPr>
        <p:txBody>
          <a:bodyPr/>
          <a:lstStyle/>
          <a:p>
            <a:r>
              <a:rPr lang="en-US" dirty="0"/>
              <a:t>Once the stress reaches the yield stress, it plastically deforms</a:t>
            </a:r>
          </a:p>
          <a:p>
            <a:r>
              <a:rPr lang="en-US" dirty="0" err="1"/>
              <a:t>σ</a:t>
            </a:r>
            <a:r>
              <a:rPr lang="en-US" baseline="-25000" dirty="0" err="1"/>
              <a:t>y</a:t>
            </a:r>
            <a:r>
              <a:rPr lang="en-US" dirty="0"/>
              <a:t> is the yield stress</a:t>
            </a:r>
          </a:p>
          <a:p>
            <a:r>
              <a:rPr lang="en-US" dirty="0" err="1"/>
              <a:t>σ</a:t>
            </a:r>
            <a:r>
              <a:rPr lang="en-US" baseline="-25000" dirty="0" err="1"/>
              <a:t>U</a:t>
            </a:r>
            <a:r>
              <a:rPr lang="en-US" dirty="0"/>
              <a:t> is the ultimate tensile stress</a:t>
            </a:r>
          </a:p>
          <a:p>
            <a:r>
              <a:rPr lang="en-US" dirty="0"/>
              <a:t>The final stress before rupture is called the fracture stress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D9854C-4AF4-E147-9DF4-634A6ABD2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D38DA4-51E6-2246-BB61-3F24885EF7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05" r="16013"/>
          <a:stretch/>
        </p:blipFill>
        <p:spPr>
          <a:xfrm>
            <a:off x="6190252" y="2276475"/>
            <a:ext cx="5636169" cy="4172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5109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C00A3D-E7ED-1843-9465-0DA45CB11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Permanent Strain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69835D-D09D-E340-B8F7-2A9002706D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505450" cy="3965670"/>
          </a:xfrm>
        </p:spPr>
        <p:txBody>
          <a:bodyPr/>
          <a:lstStyle/>
          <a:p>
            <a:r>
              <a:rPr lang="en-US" dirty="0"/>
              <a:t>After plastic deformation, if you unload the sample, it still has the permanent strain</a:t>
            </a:r>
          </a:p>
          <a:p>
            <a:r>
              <a:rPr lang="en-US" dirty="0"/>
              <a:t>After unloading, the strain hardening has changed the material</a:t>
            </a:r>
          </a:p>
          <a:p>
            <a:r>
              <a:rPr lang="en-US" dirty="0"/>
              <a:t>Thus, if you reload, the yield strain is often higher than it was previously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F5D5CA-D4D3-404E-B7CC-82772D1B27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99591D-E1B8-2349-9B50-4BDC3D4508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9952" y="2160495"/>
            <a:ext cx="4095296" cy="4359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521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D17225-638E-D74E-8AB9-356FE77FD5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hardening behavior changes for different materials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190BF4-3FDA-104A-B829-5C33F24515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C71F22-7A23-5E43-A94C-AC6D8ACE5E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5365" y="1968501"/>
            <a:ext cx="6246470" cy="431555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FF2CB5A-1792-7046-AF7B-A5242C7CA017}"/>
              </a:ext>
            </a:extLst>
          </p:cNvPr>
          <p:cNvSpPr/>
          <p:nvPr/>
        </p:nvSpPr>
        <p:spPr>
          <a:xfrm>
            <a:off x="511629" y="2731265"/>
            <a:ext cx="4354285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K is a strength coefficient, n is the strain hardening exponent, </a:t>
            </a:r>
            <a:r>
              <a:rPr lang="en-US" dirty="0">
                <a:solidFill>
                  <a:srgbClr val="222222"/>
                </a:solidFill>
                <a:latin typeface="Symbol" pitchFamily="2" charset="2"/>
              </a:rPr>
              <a:t>e</a:t>
            </a:r>
            <a:r>
              <a:rPr lang="en-US" baseline="-25000" dirty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 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 the prior plastic strain, </a:t>
            </a:r>
            <a:r>
              <a:rPr lang="en-US" dirty="0">
                <a:solidFill>
                  <a:srgbClr val="222222"/>
                </a:solidFill>
                <a:latin typeface="Symbol" pitchFamily="2" charset="2"/>
              </a:rPr>
              <a:t>e</a:t>
            </a:r>
            <a:r>
              <a:rPr lang="en-US" baseline="-25000" dirty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 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 the plastic strain, and </a:t>
            </a:r>
            <a:r>
              <a:rPr lang="en-US" dirty="0" err="1">
                <a:solidFill>
                  <a:srgbClr val="222222"/>
                </a:solidFill>
                <a:latin typeface="Symbol" pitchFamily="2" charset="2"/>
                <a:cs typeface="Arial" panose="020B0604020202020204" pitchFamily="34" charset="0"/>
              </a:rPr>
              <a:t>s</a:t>
            </a:r>
            <a:r>
              <a:rPr lang="en-US" baseline="-25000" dirty="0" err="1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is the yield strength</a:t>
            </a:r>
            <a:endParaRPr lang="en-US" baseline="-25000" dirty="0">
              <a:solidFill>
                <a:srgbClr val="22222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The strain hardening exponent is a material property, with a value between 0 and 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A value of 0 means that a material is a perfectly plastic solid, while a value of 1 represents a 100% elastic solid.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69C7E8-8B89-024C-BA18-15DE6A069E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6345" y="2373085"/>
            <a:ext cx="22733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5392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D79D55-547D-FB4A-B416-483AB20B16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Dislocation motion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931E73-99C0-E642-B623-6A196506CD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1817914"/>
            <a:ext cx="7381875" cy="242071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Plastic deformation occurs due to dislocation motion</a:t>
            </a:r>
          </a:p>
          <a:p>
            <a:r>
              <a:rPr lang="en-US" dirty="0"/>
              <a:t>A dislocation is a line defect</a:t>
            </a:r>
          </a:p>
          <a:p>
            <a:pPr lvl="1"/>
            <a:r>
              <a:rPr lang="en-US" dirty="0"/>
              <a:t>Edge and screw type</a:t>
            </a:r>
          </a:p>
          <a:p>
            <a:r>
              <a:rPr lang="en-US" dirty="0"/>
              <a:t>When it moves, only a small number of bonds are broken at a time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D3EB2C-EAB0-474D-AC64-372A6C7024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20FD55-A6DC-4243-B567-2EF702E816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4155" y="4273656"/>
            <a:ext cx="5312762" cy="22652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256A4B0-2EB5-8943-AD0C-11F46C3D3F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6228" y="969798"/>
            <a:ext cx="2706588" cy="5386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4445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FA4FA-4242-C24B-9FA6-38F0096114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Dislocation are produced during deformation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34B691-15B5-2E4A-9990-1C02706DD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pic>
        <p:nvPicPr>
          <p:cNvPr id="5" name="Mo180_sourceandloops.mpg">
            <a:hlinkClick r:id="" action="ppaction://media"/>
            <a:extLst>
              <a:ext uri="{FF2B5EF4-FFF2-40B4-BE49-F238E27FC236}">
                <a16:creationId xmlns:a16="http://schemas.microsoft.com/office/drawing/2014/main" id="{92B01BD0-1D23-414A-BCA3-8D27767C6B1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84979" y="1968501"/>
            <a:ext cx="5654221" cy="4626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225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9F5BB0-FB77-C34A-9C88-D43B3C2B70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Dislocation motion causes plastic deformation, dislocation pileup causes hardening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1121EF-8036-0445-88FF-7E14BF5630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pic>
        <p:nvPicPr>
          <p:cNvPr id="5" name="pileup05.mpg">
            <a:hlinkClick r:id="" action="ppaction://media"/>
            <a:extLst>
              <a:ext uri="{FF2B5EF4-FFF2-40B4-BE49-F238E27FC236}">
                <a16:creationId xmlns:a16="http://schemas.microsoft.com/office/drawing/2014/main" id="{6AE1FFD9-E628-C54F-85B7-346759A17F3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571875" y="2215079"/>
            <a:ext cx="5048250" cy="4130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86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NCStateU-horizontal-left-logo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2446</TotalTime>
  <Words>1258</Words>
  <Application>Microsoft Macintosh PowerPoint</Application>
  <PresentationFormat>Widescreen</PresentationFormat>
  <Paragraphs>171</Paragraphs>
  <Slides>25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25</vt:i4>
      </vt:variant>
    </vt:vector>
  </HeadingPairs>
  <TitlesOfParts>
    <vt:vector size="33" baseType="lpstr">
      <vt:lpstr>ＭＳ Ｐゴシック</vt:lpstr>
      <vt:lpstr>Arial</vt:lpstr>
      <vt:lpstr>Calibri</vt:lpstr>
      <vt:lpstr>Calibri Light</vt:lpstr>
      <vt:lpstr>Cambria Math</vt:lpstr>
      <vt:lpstr>Symbol</vt:lpstr>
      <vt:lpstr>Office Theme</vt:lpstr>
      <vt:lpstr>NCStateU-horizontal-left-logo</vt:lpstr>
      <vt:lpstr>Nuclear Fuel Performance</vt:lpstr>
      <vt:lpstr>Last Time</vt:lpstr>
      <vt:lpstr>Mechanics</vt:lpstr>
      <vt:lpstr>Stress/Strain Regions</vt:lpstr>
      <vt:lpstr>Permanent Strain</vt:lpstr>
      <vt:lpstr>The hardening behavior changes for different materials</vt:lpstr>
      <vt:lpstr>Dislocation motion</vt:lpstr>
      <vt:lpstr>Dislocation are produced during deformation</vt:lpstr>
      <vt:lpstr>Dislocation motion causes plastic deformation, dislocation pileup causes hardening</vt:lpstr>
      <vt:lpstr>Dislocation Pile Up</vt:lpstr>
      <vt:lpstr>Ductility</vt:lpstr>
      <vt:lpstr>As the strength increases due to dislocation pile-up, the ductility decreases</vt:lpstr>
      <vt:lpstr>Determine the stress and strain throughout a body</vt:lpstr>
      <vt:lpstr>The stress divergence equation derivation</vt:lpstr>
      <vt:lpstr>Simplified Cauchy for our typical system</vt:lpstr>
      <vt:lpstr>Consider the material response of the axisymmetric body</vt:lpstr>
      <vt:lpstr>Solve for the stress throughout a pressurized cylinder (cladding tube) with thin walls</vt:lpstr>
      <vt:lpstr>Find the other two stresses for a thin walled cylinder</vt:lpstr>
      <vt:lpstr>Determine if a fuel rod will exceed its yield stress</vt:lpstr>
      <vt:lpstr>Stress within a pressurized cylinder that has thick walls (radius/thickness&lt;20)</vt:lpstr>
      <vt:lpstr>Develop equations for the stress within a pressurized cylinder with thick walls </vt:lpstr>
      <vt:lpstr>We now have an ODE so we can solve to get the stress</vt:lpstr>
      <vt:lpstr>Determine if a fuel rod will exceed its yield stress</vt:lpstr>
      <vt:lpstr>We’ve now solved this same problem assuming thin and thick walled cylinders</vt:lpstr>
      <vt:lpstr>Summary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Exam 1 is in the books</dc:title>
  <dc:creator>Benjamin Beeler</dc:creator>
  <cp:lastModifiedBy>Benjamin W. Beeler</cp:lastModifiedBy>
  <cp:revision>56</cp:revision>
  <dcterms:created xsi:type="dcterms:W3CDTF">2020-02-03T20:17:36Z</dcterms:created>
  <dcterms:modified xsi:type="dcterms:W3CDTF">2021-02-18T21:07:30Z</dcterms:modified>
</cp:coreProperties>
</file>